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61" r:id="rId5"/>
    <p:sldId id="262" r:id="rId6"/>
    <p:sldId id="273" r:id="rId7"/>
    <p:sldId id="263" r:id="rId8"/>
    <p:sldId id="265" r:id="rId9"/>
    <p:sldId id="264" r:id="rId10"/>
    <p:sldId id="266" r:id="rId11"/>
    <p:sldId id="267" r:id="rId12"/>
    <p:sldId id="269" r:id="rId13"/>
    <p:sldId id="271" r:id="rId14"/>
    <p:sldId id="270" r:id="rId15"/>
    <p:sldId id="272" r:id="rId16"/>
    <p:sldId id="274" r:id="rId17"/>
    <p:sldId id="275"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13"/>
    <p:restoredTop sz="94646"/>
  </p:normalViewPr>
  <p:slideViewPr>
    <p:cSldViewPr snapToGrid="0">
      <p:cViewPr varScale="1">
        <p:scale>
          <a:sx n="98" d="100"/>
          <a:sy n="98" d="100"/>
        </p:scale>
        <p:origin x="32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3A58D8-D949-C24F-9310-C007781528D8}" type="datetimeFigureOut">
              <a:rPr lang="en-US" smtClean="0"/>
              <a:t>2/26/24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0C8AE-0068-5D4F-B83C-05A5BFC91E61}" type="slidenum">
              <a:rPr lang="en-US" smtClean="0"/>
              <a:t>‹#›</a:t>
            </a:fld>
            <a:endParaRPr lang="en-US"/>
          </a:p>
        </p:txBody>
      </p:sp>
    </p:spTree>
    <p:extLst>
      <p:ext uri="{BB962C8B-B14F-4D97-AF65-F5344CB8AC3E}">
        <p14:creationId xmlns:p14="http://schemas.microsoft.com/office/powerpoint/2010/main" val="251627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00C8AE-0068-5D4F-B83C-05A5BFC91E61}" type="slidenum">
              <a:rPr lang="en-US" smtClean="0"/>
              <a:t>5</a:t>
            </a:fld>
            <a:endParaRPr lang="en-US"/>
          </a:p>
        </p:txBody>
      </p:sp>
    </p:spTree>
    <p:extLst>
      <p:ext uri="{BB962C8B-B14F-4D97-AF65-F5344CB8AC3E}">
        <p14:creationId xmlns:p14="http://schemas.microsoft.com/office/powerpoint/2010/main" val="1073710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B1CE5-E3D6-9309-F651-2C6A08E771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328D19-C9FD-AFCD-BA4D-B826850484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80264C-10F5-894D-1A0D-E913C9E6E4E0}"/>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C153E788-0339-EC2F-97F6-E7D1C64C17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807EE7-0B79-11A5-80E1-F5B494135450}"/>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3328392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077C7-4B14-CDFD-D3BE-7876A024D88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A1118F-077C-9C00-EAEE-6E301E8F3C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171AD-84CD-6763-AAEF-F536C529A304}"/>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8882E0F2-7BBB-F063-4321-C2ADB6238A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06F67-55D7-42C5-6902-FFA7BC2B482E}"/>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2858895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9837D5-58E9-FB6D-43A5-0E4D9451FD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9C63C1-9012-BAB3-6DF8-F4C6486B3E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D8646-2260-932D-2076-D3291F81EDB8}"/>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66DBE961-70B6-AA80-1C2D-841F6F590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BBF2F6-0A4A-6608-0BAA-DD3B05857A54}"/>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1737095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E6EF9-6158-7FB8-E4F6-F79E13A3C9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109FB4-0661-58AF-B9AA-E477E47B3C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448FEA-2058-62C1-BCBC-424BB6973E40}"/>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8FFBCC26-12A2-9F71-9CBB-5B0A10F0F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400DBD-263F-0C24-7A36-381FA8483044}"/>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888255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284C0-A2D1-7539-A7FE-3D71DACAB4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F72AE3-7097-A52F-EA76-D41B80B266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90D673-4226-4CA4-C505-3D515EDC28BC}"/>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F3607573-F8D6-FEF6-139E-6AD762E17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36BF19-1C38-56D8-31BE-1CA07325B7B0}"/>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2658946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AF87-6805-9935-F959-1628C9D364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1C9290-920E-E611-FEA4-1736EF09B2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B1C4EE-7A84-BB01-7899-131B0568E4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E1F795-6C96-689A-1842-73AC5B0B0608}"/>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6" name="Footer Placeholder 5">
            <a:extLst>
              <a:ext uri="{FF2B5EF4-FFF2-40B4-BE49-F238E27FC236}">
                <a16:creationId xmlns:a16="http://schemas.microsoft.com/office/drawing/2014/main" id="{148E32CC-A127-C3DF-E1A0-461E5531AF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E174C3-D16D-496F-7D44-E58909D32E83}"/>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2816289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9D7D-1DED-E3E0-8DA7-7242602E37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266A77C-B387-6C73-0C45-D808354072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617667-1664-D304-3D56-2BE71DB3B3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4F25F6-7CED-4115-C064-6E75A29F68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9B1F65-0C88-A463-D2E5-71C7B06783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95EFF7-BD47-3FA2-F9D4-6D1E0DA3F6CB}"/>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8" name="Footer Placeholder 7">
            <a:extLst>
              <a:ext uri="{FF2B5EF4-FFF2-40B4-BE49-F238E27FC236}">
                <a16:creationId xmlns:a16="http://schemas.microsoft.com/office/drawing/2014/main" id="{398AF965-6695-D7F7-C687-460CD10957B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249A8A-345E-1800-FA8C-FB3FBA968B3D}"/>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3720646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19B9B-16F0-CBD2-A70F-F3F63C3931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F2AAD1-25BC-0C3F-9316-7FA0AE53593F}"/>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4" name="Footer Placeholder 3">
            <a:extLst>
              <a:ext uri="{FF2B5EF4-FFF2-40B4-BE49-F238E27FC236}">
                <a16:creationId xmlns:a16="http://schemas.microsoft.com/office/drawing/2014/main" id="{71C276AA-3C25-0D6C-B3B5-E35AFFDEA8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21EBC9-C0B6-0E7A-6D00-E5DCA8F980F4}"/>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565798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FE0AB3-9257-C3A8-B26A-532516E575ED}"/>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3" name="Footer Placeholder 2">
            <a:extLst>
              <a:ext uri="{FF2B5EF4-FFF2-40B4-BE49-F238E27FC236}">
                <a16:creationId xmlns:a16="http://schemas.microsoft.com/office/drawing/2014/main" id="{1AEC6534-A7A7-787C-34D2-4C4A22A4D7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C7CBB8-EF05-D6FF-C75C-29DE8776C4C3}"/>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3502783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B787C-B8F7-D502-43BE-15864A703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AF7B7A-9415-8247-1490-F3DC0FB653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307CAB-0749-E639-2E46-737754FE3C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33008D-435F-3431-2688-C0604551839F}"/>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6" name="Footer Placeholder 5">
            <a:extLst>
              <a:ext uri="{FF2B5EF4-FFF2-40B4-BE49-F238E27FC236}">
                <a16:creationId xmlns:a16="http://schemas.microsoft.com/office/drawing/2014/main" id="{D63A864D-77F2-4A5E-6EE4-31C146B8AF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B06276-DD1C-7F53-E7E9-E50A79E4DDA7}"/>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3443485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A2CF9-7D60-583A-8474-12DA12908E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350964-2763-BB00-93CB-5637C73A57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A72AD9-B56F-CB33-B586-04114F342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087D8A-BEBB-AA8D-BB86-19A9AA01E1D9}"/>
              </a:ext>
            </a:extLst>
          </p:cNvPr>
          <p:cNvSpPr>
            <a:spLocks noGrp="1"/>
          </p:cNvSpPr>
          <p:nvPr>
            <p:ph type="dt" sz="half" idx="10"/>
          </p:nvPr>
        </p:nvSpPr>
        <p:spPr/>
        <p:txBody>
          <a:bodyPr/>
          <a:lstStyle/>
          <a:p>
            <a:fld id="{BD19658C-4221-6C44-A764-18F2E32ED194}" type="datetimeFigureOut">
              <a:rPr lang="en-US" smtClean="0"/>
              <a:t>2/26/24</a:t>
            </a:fld>
            <a:endParaRPr lang="en-US"/>
          </a:p>
        </p:txBody>
      </p:sp>
      <p:sp>
        <p:nvSpPr>
          <p:cNvPr id="6" name="Footer Placeholder 5">
            <a:extLst>
              <a:ext uri="{FF2B5EF4-FFF2-40B4-BE49-F238E27FC236}">
                <a16:creationId xmlns:a16="http://schemas.microsoft.com/office/drawing/2014/main" id="{4AC48EBA-693A-36EE-65B9-396A9B3F50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956CBE-145C-E262-6697-29D2860E8133}"/>
              </a:ext>
            </a:extLst>
          </p:cNvPr>
          <p:cNvSpPr>
            <a:spLocks noGrp="1"/>
          </p:cNvSpPr>
          <p:nvPr>
            <p:ph type="sldNum" sz="quarter" idx="12"/>
          </p:nvPr>
        </p:nvSpPr>
        <p:spPr/>
        <p:txBody>
          <a:bodyPr/>
          <a:lstStyle/>
          <a:p>
            <a:fld id="{DBEC3286-DA95-DF4F-93F8-38C8D7178A9D}" type="slidenum">
              <a:rPr lang="en-US" smtClean="0"/>
              <a:t>‹#›</a:t>
            </a:fld>
            <a:endParaRPr lang="en-US"/>
          </a:p>
        </p:txBody>
      </p:sp>
    </p:spTree>
    <p:extLst>
      <p:ext uri="{BB962C8B-B14F-4D97-AF65-F5344CB8AC3E}">
        <p14:creationId xmlns:p14="http://schemas.microsoft.com/office/powerpoint/2010/main" val="1547635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E0EB88-46A5-78B9-6F67-F4BE74133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ADBFB9-8945-D588-B40A-B255660778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3BDA05-5CEA-577F-1A50-98BEEA20F8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19658C-4221-6C44-A764-18F2E32ED194}" type="datetimeFigureOut">
              <a:rPr lang="en-US" smtClean="0"/>
              <a:t>2/26/24</a:t>
            </a:fld>
            <a:endParaRPr lang="en-US"/>
          </a:p>
        </p:txBody>
      </p:sp>
      <p:sp>
        <p:nvSpPr>
          <p:cNvPr id="5" name="Footer Placeholder 4">
            <a:extLst>
              <a:ext uri="{FF2B5EF4-FFF2-40B4-BE49-F238E27FC236}">
                <a16:creationId xmlns:a16="http://schemas.microsoft.com/office/drawing/2014/main" id="{D1A17AD7-C0D0-8132-6953-29CB0EAE3E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48A513-466C-6B7A-A574-7AFAEB6974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EC3286-DA95-DF4F-93F8-38C8D7178A9D}" type="slidenum">
              <a:rPr lang="en-US" smtClean="0"/>
              <a:t>‹#›</a:t>
            </a:fld>
            <a:endParaRPr lang="en-US"/>
          </a:p>
        </p:txBody>
      </p:sp>
    </p:spTree>
    <p:extLst>
      <p:ext uri="{BB962C8B-B14F-4D97-AF65-F5344CB8AC3E}">
        <p14:creationId xmlns:p14="http://schemas.microsoft.com/office/powerpoint/2010/main" val="13598808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CF877-7DC0-6591-014C-062B219A5B6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29A32D0-74C9-6B3D-2C3E-65C781043C2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28950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colored lines&#10;&#10;Description automatically generated">
            <a:extLst>
              <a:ext uri="{FF2B5EF4-FFF2-40B4-BE49-F238E27FC236}">
                <a16:creationId xmlns:a16="http://schemas.microsoft.com/office/drawing/2014/main" id="{A0FFF6DA-6D3C-9CC2-E30E-AFD27790909C}"/>
              </a:ext>
            </a:extLst>
          </p:cNvPr>
          <p:cNvPicPr>
            <a:picLocks noChangeAspect="1"/>
          </p:cNvPicPr>
          <p:nvPr/>
        </p:nvPicPr>
        <p:blipFill>
          <a:blip r:embed="rId2"/>
          <a:stretch>
            <a:fillRect/>
          </a:stretch>
        </p:blipFill>
        <p:spPr>
          <a:xfrm>
            <a:off x="4724400" y="127000"/>
            <a:ext cx="8128655" cy="6013676"/>
          </a:xfrm>
          <a:prstGeom prst="rect">
            <a:avLst/>
          </a:prstGeom>
        </p:spPr>
      </p:pic>
      <p:pic>
        <p:nvPicPr>
          <p:cNvPr id="6" name="Picture 5" descr="A graph of different colored lines&#10;&#10;Description automatically generated">
            <a:extLst>
              <a:ext uri="{FF2B5EF4-FFF2-40B4-BE49-F238E27FC236}">
                <a16:creationId xmlns:a16="http://schemas.microsoft.com/office/drawing/2014/main" id="{931F6250-AB53-A281-9FD0-2DBCDDB80BAE}"/>
              </a:ext>
            </a:extLst>
          </p:cNvPr>
          <p:cNvPicPr>
            <a:picLocks noChangeAspect="1"/>
          </p:cNvPicPr>
          <p:nvPr/>
        </p:nvPicPr>
        <p:blipFill>
          <a:blip r:embed="rId3"/>
          <a:stretch>
            <a:fillRect/>
          </a:stretch>
        </p:blipFill>
        <p:spPr>
          <a:xfrm>
            <a:off x="168323" y="2006599"/>
            <a:ext cx="5334039" cy="4007077"/>
          </a:xfrm>
          <a:prstGeom prst="rect">
            <a:avLst/>
          </a:prstGeom>
        </p:spPr>
      </p:pic>
      <p:sp>
        <p:nvSpPr>
          <p:cNvPr id="7" name="Title 1">
            <a:extLst>
              <a:ext uri="{FF2B5EF4-FFF2-40B4-BE49-F238E27FC236}">
                <a16:creationId xmlns:a16="http://schemas.microsoft.com/office/drawing/2014/main" id="{BBDE223B-01B3-4E3E-5DD5-D8312106C0E9}"/>
              </a:ext>
            </a:extLst>
          </p:cNvPr>
          <p:cNvSpPr txBox="1">
            <a:spLocks/>
          </p:cNvSpPr>
          <p:nvPr/>
        </p:nvSpPr>
        <p:spPr>
          <a:xfrm>
            <a:off x="457200" y="327025"/>
            <a:ext cx="4267200" cy="1679575"/>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We solve the LQOCP problem. The sensitivity functions and delta functions are shown here. Note that all the delta functions seem maximized along the bound of 1 SD. This makes sense intuitively since we are trying to induce the greatest deviation in the output solution. As explained previously we choose the point that minimizes the L2-norm of S(t)</a:t>
            </a:r>
          </a:p>
        </p:txBody>
      </p:sp>
    </p:spTree>
    <p:extLst>
      <p:ext uri="{BB962C8B-B14F-4D97-AF65-F5344CB8AC3E}">
        <p14:creationId xmlns:p14="http://schemas.microsoft.com/office/powerpoint/2010/main" val="1987404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graph&#10;&#10;Description automatically generated">
            <a:extLst>
              <a:ext uri="{FF2B5EF4-FFF2-40B4-BE49-F238E27FC236}">
                <a16:creationId xmlns:a16="http://schemas.microsoft.com/office/drawing/2014/main" id="{218390BF-8234-0772-C49A-89F96DA1C760}"/>
              </a:ext>
            </a:extLst>
          </p:cNvPr>
          <p:cNvPicPr>
            <a:picLocks noGrp="1" noChangeAspect="1"/>
          </p:cNvPicPr>
          <p:nvPr>
            <p:ph idx="1"/>
          </p:nvPr>
        </p:nvPicPr>
        <p:blipFill>
          <a:blip r:embed="rId2"/>
          <a:stretch>
            <a:fillRect/>
          </a:stretch>
        </p:blipFill>
        <p:spPr>
          <a:xfrm>
            <a:off x="4983102" y="533400"/>
            <a:ext cx="7088307" cy="5503863"/>
          </a:xfrm>
        </p:spPr>
      </p:pic>
      <p:sp>
        <p:nvSpPr>
          <p:cNvPr id="8" name="Title 1">
            <a:extLst>
              <a:ext uri="{FF2B5EF4-FFF2-40B4-BE49-F238E27FC236}">
                <a16:creationId xmlns:a16="http://schemas.microsoft.com/office/drawing/2014/main" id="{CC6498FE-360B-A209-3246-3A0164D790FD}"/>
              </a:ext>
            </a:extLst>
          </p:cNvPr>
          <p:cNvSpPr txBox="1">
            <a:spLocks/>
          </p:cNvSpPr>
          <p:nvPr/>
        </p:nvSpPr>
        <p:spPr>
          <a:xfrm>
            <a:off x="466097" y="215900"/>
            <a:ext cx="4402785" cy="1295401"/>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We find that the L2-norm of S(t) is minimized at x=0.6, so we refine there. In this case the solution is improved only marginally, since our initial GP was already close to the real value at x=0.6 by coincidence.</a:t>
            </a:r>
          </a:p>
        </p:txBody>
      </p:sp>
      <p:pic>
        <p:nvPicPr>
          <p:cNvPr id="10" name="Picture 9" descr="A graph of function functions&#10;&#10;Description automatically generated with medium confidence">
            <a:extLst>
              <a:ext uri="{FF2B5EF4-FFF2-40B4-BE49-F238E27FC236}">
                <a16:creationId xmlns:a16="http://schemas.microsoft.com/office/drawing/2014/main" id="{1B68B590-AE60-9AF2-F1DC-59A00094F93B}"/>
              </a:ext>
            </a:extLst>
          </p:cNvPr>
          <p:cNvPicPr>
            <a:picLocks noChangeAspect="1"/>
          </p:cNvPicPr>
          <p:nvPr/>
        </p:nvPicPr>
        <p:blipFill>
          <a:blip r:embed="rId3"/>
          <a:stretch>
            <a:fillRect/>
          </a:stretch>
        </p:blipFill>
        <p:spPr>
          <a:xfrm>
            <a:off x="216294" y="1612900"/>
            <a:ext cx="4766808" cy="4711700"/>
          </a:xfrm>
          <a:prstGeom prst="rect">
            <a:avLst/>
          </a:prstGeom>
        </p:spPr>
      </p:pic>
    </p:spTree>
    <p:extLst>
      <p:ext uri="{BB962C8B-B14F-4D97-AF65-F5344CB8AC3E}">
        <p14:creationId xmlns:p14="http://schemas.microsoft.com/office/powerpoint/2010/main" val="824982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EF7F34-9859-BC73-3CD2-B044AFEEB226}"/>
              </a:ext>
            </a:extLst>
          </p:cNvPr>
          <p:cNvSpPr txBox="1"/>
          <p:nvPr/>
        </p:nvSpPr>
        <p:spPr>
          <a:xfrm>
            <a:off x="158750" y="268149"/>
            <a:ext cx="11874499" cy="830997"/>
          </a:xfrm>
          <a:prstGeom prst="rect">
            <a:avLst/>
          </a:prstGeom>
          <a:noFill/>
        </p:spPr>
        <p:txBody>
          <a:bodyPr wrap="square" rtlCol="0">
            <a:spAutoFit/>
          </a:bodyPr>
          <a:lstStyle/>
          <a:p>
            <a:r>
              <a:rPr lang="en-US" sz="1600" dirty="0"/>
              <a:t>Now we can move onto refinement of multiple points, a more realistic scenario. Assume we have a surrogate model which is refined at one point x = 0.55, and we want to select 4 new points from this list: [0,0.1,0.2,0.3,0.4,0.5,0.6,0.7,0.8,0.9,1] to refine.</a:t>
            </a:r>
          </a:p>
          <a:p>
            <a:endParaRPr lang="en-US" sz="1600" dirty="0"/>
          </a:p>
        </p:txBody>
      </p:sp>
      <p:pic>
        <p:nvPicPr>
          <p:cNvPr id="10" name="Picture 9" descr="A screenshot of a graph&#10;&#10;Description automatically generated">
            <a:extLst>
              <a:ext uri="{FF2B5EF4-FFF2-40B4-BE49-F238E27FC236}">
                <a16:creationId xmlns:a16="http://schemas.microsoft.com/office/drawing/2014/main" id="{5B8ECABF-7F67-0DCF-58CF-99598D37F3B8}"/>
              </a:ext>
            </a:extLst>
          </p:cNvPr>
          <p:cNvPicPr>
            <a:picLocks noChangeAspect="1"/>
          </p:cNvPicPr>
          <p:nvPr/>
        </p:nvPicPr>
        <p:blipFill>
          <a:blip r:embed="rId2"/>
          <a:stretch>
            <a:fillRect/>
          </a:stretch>
        </p:blipFill>
        <p:spPr>
          <a:xfrm>
            <a:off x="58888" y="1099146"/>
            <a:ext cx="5092700" cy="5092700"/>
          </a:xfrm>
          <a:prstGeom prst="rect">
            <a:avLst/>
          </a:prstGeom>
        </p:spPr>
      </p:pic>
      <p:pic>
        <p:nvPicPr>
          <p:cNvPr id="12" name="Picture 11" descr="A group of graphs on a grid&#10;&#10;Description automatically generated">
            <a:extLst>
              <a:ext uri="{FF2B5EF4-FFF2-40B4-BE49-F238E27FC236}">
                <a16:creationId xmlns:a16="http://schemas.microsoft.com/office/drawing/2014/main" id="{61739104-E0D9-50FF-C83E-DD3EB1657508}"/>
              </a:ext>
            </a:extLst>
          </p:cNvPr>
          <p:cNvPicPr>
            <a:picLocks noChangeAspect="1"/>
          </p:cNvPicPr>
          <p:nvPr/>
        </p:nvPicPr>
        <p:blipFill>
          <a:blip r:embed="rId3"/>
          <a:stretch>
            <a:fillRect/>
          </a:stretch>
        </p:blipFill>
        <p:spPr>
          <a:xfrm>
            <a:off x="5151588" y="1099146"/>
            <a:ext cx="6921482" cy="4235444"/>
          </a:xfrm>
          <a:prstGeom prst="rect">
            <a:avLst/>
          </a:prstGeom>
        </p:spPr>
      </p:pic>
      <p:sp>
        <p:nvSpPr>
          <p:cNvPr id="14" name="TextBox 13">
            <a:extLst>
              <a:ext uri="{FF2B5EF4-FFF2-40B4-BE49-F238E27FC236}">
                <a16:creationId xmlns:a16="http://schemas.microsoft.com/office/drawing/2014/main" id="{5A444035-89E8-66A4-AD2A-68F60978B887}"/>
              </a:ext>
            </a:extLst>
          </p:cNvPr>
          <p:cNvSpPr txBox="1"/>
          <p:nvPr/>
        </p:nvSpPr>
        <p:spPr>
          <a:xfrm>
            <a:off x="5486400" y="5130800"/>
            <a:ext cx="6586670" cy="830997"/>
          </a:xfrm>
          <a:prstGeom prst="rect">
            <a:avLst/>
          </a:prstGeom>
          <a:noFill/>
        </p:spPr>
        <p:txBody>
          <a:bodyPr wrap="square" rtlCol="0">
            <a:spAutoFit/>
          </a:bodyPr>
          <a:lstStyle/>
          <a:p>
            <a:r>
              <a:rPr lang="en-US" sz="1600" dirty="0"/>
              <a:t>In this case, the iterative method refines the points [0.3,0.7,0.2,0.8] in that order, and the greedy approach refines [0.1,0.3,0.5,0.8]. </a:t>
            </a:r>
          </a:p>
          <a:p>
            <a:endParaRPr lang="en-US" sz="1600" dirty="0"/>
          </a:p>
        </p:txBody>
      </p:sp>
      <p:sp>
        <p:nvSpPr>
          <p:cNvPr id="15" name="TextBox 14">
            <a:extLst>
              <a:ext uri="{FF2B5EF4-FFF2-40B4-BE49-F238E27FC236}">
                <a16:creationId xmlns:a16="http://schemas.microsoft.com/office/drawing/2014/main" id="{8C1689A5-A25E-3ED7-D473-A6B7F1E5E022}"/>
              </a:ext>
            </a:extLst>
          </p:cNvPr>
          <p:cNvSpPr txBox="1"/>
          <p:nvPr/>
        </p:nvSpPr>
        <p:spPr>
          <a:xfrm>
            <a:off x="1882818" y="752719"/>
            <a:ext cx="1657349" cy="338554"/>
          </a:xfrm>
          <a:prstGeom prst="rect">
            <a:avLst/>
          </a:prstGeom>
          <a:noFill/>
        </p:spPr>
        <p:txBody>
          <a:bodyPr wrap="square" rtlCol="0">
            <a:spAutoFit/>
          </a:bodyPr>
          <a:lstStyle/>
          <a:p>
            <a:r>
              <a:rPr lang="en-US" sz="1600" b="1" dirty="0"/>
              <a:t>Iterative Method</a:t>
            </a:r>
          </a:p>
        </p:txBody>
      </p:sp>
      <p:sp>
        <p:nvSpPr>
          <p:cNvPr id="16" name="TextBox 15">
            <a:extLst>
              <a:ext uri="{FF2B5EF4-FFF2-40B4-BE49-F238E27FC236}">
                <a16:creationId xmlns:a16="http://schemas.microsoft.com/office/drawing/2014/main" id="{F1D90F4A-7432-EB23-FB3F-A973546C8AFD}"/>
              </a:ext>
            </a:extLst>
          </p:cNvPr>
          <p:cNvSpPr txBox="1"/>
          <p:nvPr/>
        </p:nvSpPr>
        <p:spPr>
          <a:xfrm>
            <a:off x="8037663" y="803871"/>
            <a:ext cx="1969937" cy="338554"/>
          </a:xfrm>
          <a:prstGeom prst="rect">
            <a:avLst/>
          </a:prstGeom>
          <a:noFill/>
        </p:spPr>
        <p:txBody>
          <a:bodyPr wrap="square" rtlCol="0">
            <a:spAutoFit/>
          </a:bodyPr>
          <a:lstStyle/>
          <a:p>
            <a:r>
              <a:rPr lang="en-US" sz="1600" b="1" dirty="0"/>
              <a:t>Greedy Approach</a:t>
            </a:r>
          </a:p>
        </p:txBody>
      </p:sp>
    </p:spTree>
    <p:extLst>
      <p:ext uri="{BB962C8B-B14F-4D97-AF65-F5344CB8AC3E}">
        <p14:creationId xmlns:p14="http://schemas.microsoft.com/office/powerpoint/2010/main" val="1274904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9474A09B-CA6D-CB3B-28D5-46B7C6F13C3C}"/>
                  </a:ext>
                </a:extLst>
              </p:cNvPr>
              <p:cNvSpPr txBox="1"/>
              <p:nvPr/>
            </p:nvSpPr>
            <p:spPr>
              <a:xfrm>
                <a:off x="158750" y="328364"/>
                <a:ext cx="12033250" cy="1077218"/>
              </a:xfrm>
              <a:prstGeom prst="rect">
                <a:avLst/>
              </a:prstGeom>
              <a:noFill/>
            </p:spPr>
            <p:txBody>
              <a:bodyPr wrap="square" rtlCol="0">
                <a:spAutoFit/>
              </a:bodyPr>
              <a:lstStyle/>
              <a:p>
                <a:r>
                  <a:rPr lang="en-US" sz="1600" dirty="0"/>
                  <a:t>Using the same surrogate model which is refined at one point x = 0.55, and potential refinement points [0,0.1,0.2,0.3,0.4,0.5,0.6,0.7,0.8,0.9,1], We can try 1, 2, 3, and 4 refinements and compare iterative and all-at-once procedures. In this case I am using a norm defined below:</a:t>
                </a:r>
              </a:p>
              <a:p>
                <a14:m>
                  <m:oMath xmlns:m="http://schemas.openxmlformats.org/officeDocument/2006/math">
                    <m:r>
                      <a:rPr lang="en-US" sz="1600" b="0" i="1" smtClean="0">
                        <a:latin typeface="Cambria Math" panose="02040503050406030204" pitchFamily="18" charset="0"/>
                      </a:rPr>
                      <m:t>𝐸𝑟𝑟𝑜𝑟</m:t>
                    </m:r>
                    <m:r>
                      <a:rPr lang="en-US" sz="1600" b="0" i="1" smtClean="0">
                        <a:latin typeface="Cambria Math" panose="02040503050406030204" pitchFamily="18" charset="0"/>
                      </a:rPr>
                      <m:t> </m:t>
                    </m:r>
                    <m:r>
                      <a:rPr lang="en-US" sz="1600" b="0" i="1" smtClean="0">
                        <a:latin typeface="Cambria Math" panose="02040503050406030204" pitchFamily="18" charset="0"/>
                      </a:rPr>
                      <m:t>𝑁𝑜𝑟𝑚</m:t>
                    </m:r>
                    <m:r>
                      <a:rPr lang="en-US" sz="1600" b="0" i="1" smtClean="0">
                        <a:latin typeface="Cambria Math" panose="02040503050406030204" pitchFamily="18" charset="0"/>
                      </a:rPr>
                      <m:t>=</m:t>
                    </m:r>
                    <m:d>
                      <m:dPr>
                        <m:begChr m:val="‖"/>
                        <m:endChr m:val="‖"/>
                        <m:ctrlPr>
                          <a:rPr lang="en-US" sz="1600" b="0" i="1" smtClean="0">
                            <a:latin typeface="Cambria Math" panose="02040503050406030204" pitchFamily="18" charset="0"/>
                          </a:rPr>
                        </m:ctrlPr>
                      </m:dPr>
                      <m:e>
                        <m:d>
                          <m:dPr>
                            <m:begChr m:val="⟨"/>
                            <m:endChr m:val="⟩"/>
                            <m:ctrlPr>
                              <a:rPr lang="en-US" sz="1600" b="0" i="1" smtClean="0">
                                <a:latin typeface="Cambria Math" panose="02040503050406030204" pitchFamily="18" charset="0"/>
                              </a:rPr>
                            </m:ctrlPr>
                          </m:dPr>
                          <m:e>
                            <m:d>
                              <m:dPr>
                                <m:begChr m:val="‖"/>
                                <m:endChr m:val="‖"/>
                                <m:ctrlPr>
                                  <a:rPr lang="en-US" sz="1600" b="0" i="1" smtClean="0">
                                    <a:latin typeface="Cambria Math" panose="02040503050406030204" pitchFamily="18" charset="0"/>
                                  </a:rPr>
                                </m:ctrlPr>
                              </m:d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1</m:t>
                                    </m:r>
                                  </m:e>
                                  <m:sub>
                                    <m:r>
                                      <a:rPr lang="en-US" sz="1600" b="0" i="1" smtClean="0">
                                        <a:latin typeface="Cambria Math" panose="02040503050406030204" pitchFamily="18" charset="0"/>
                                      </a:rPr>
                                      <m:t>∗</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1</m:t>
                                    </m:r>
                                  </m:e>
                                  <m:sub>
                                    <m:r>
                                      <a:rPr lang="en-US" sz="1600" b="0" i="1" smtClean="0">
                                        <a:latin typeface="Cambria Math" panose="02040503050406030204" pitchFamily="18" charset="0"/>
                                      </a:rPr>
                                      <m:t>𝑐</m:t>
                                    </m:r>
                                  </m:sub>
                                </m:sSub>
                              </m:e>
                            </m:d>
                            <m:r>
                              <a:rPr lang="en-US" sz="1600" b="0" i="1" smtClean="0">
                                <a:latin typeface="Cambria Math" panose="02040503050406030204" pitchFamily="18" charset="0"/>
                              </a:rPr>
                              <m:t>,</m:t>
                            </m:r>
                            <m:d>
                              <m:dPr>
                                <m:begChr m:val="‖"/>
                                <m:endChr m:val="‖"/>
                                <m:ctrlPr>
                                  <a:rPr lang="en-US" sz="1600" b="0" i="1" smtClean="0">
                                    <a:latin typeface="Cambria Math" panose="02040503050406030204" pitchFamily="18" charset="0"/>
                                  </a:rPr>
                                </m:ctrlPr>
                              </m:d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2</m:t>
                                    </m:r>
                                  </m:e>
                                  <m:sub>
                                    <m:r>
                                      <a:rPr lang="en-US" sz="1600" b="0" i="1" smtClean="0">
                                        <a:latin typeface="Cambria Math" panose="02040503050406030204" pitchFamily="18" charset="0"/>
                                      </a:rPr>
                                      <m:t>∗</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2</m:t>
                                    </m:r>
                                  </m:e>
                                  <m:sub>
                                    <m:r>
                                      <a:rPr lang="en-US" sz="1600" b="0" i="1" smtClean="0">
                                        <a:latin typeface="Cambria Math" panose="02040503050406030204" pitchFamily="18" charset="0"/>
                                      </a:rPr>
                                      <m:t>𝑐</m:t>
                                    </m:r>
                                  </m:sub>
                                </m:sSub>
                              </m:e>
                            </m:d>
                          </m:e>
                        </m:d>
                      </m:e>
                    </m:d>
                    <m:r>
                      <a:rPr lang="en-US" sz="1600" b="0" i="1" smtClean="0">
                        <a:latin typeface="Cambria Math" panose="02040503050406030204" pitchFamily="18" charset="0"/>
                      </a:rPr>
                      <m:t> </m:t>
                    </m:r>
                  </m:oMath>
                </a14:m>
                <a:r>
                  <a:rPr lang="en-US" sz="1600" dirty="0"/>
                  <a:t>, where </a:t>
                </a:r>
                <a14:m>
                  <m:oMath xmlns:m="http://schemas.openxmlformats.org/officeDocument/2006/math">
                    <m:d>
                      <m:dPr>
                        <m:begChr m:val="⟨"/>
                        <m:endChr m:val="⟩"/>
                        <m:ctrlPr>
                          <a:rPr lang="en-US" sz="1600" b="0" i="1" smtClean="0">
                            <a:latin typeface="Cambria Math" panose="02040503050406030204" pitchFamily="18" charset="0"/>
                          </a:rPr>
                        </m:ctrlPr>
                      </m:d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1</m:t>
                            </m:r>
                          </m:e>
                          <m:sub>
                            <m:r>
                              <a:rPr lang="en-US" sz="1600" b="0" i="1" smtClean="0">
                                <a:latin typeface="Cambria Math" panose="02040503050406030204" pitchFamily="18" charset="0"/>
                              </a:rPr>
                              <m:t>∗</m:t>
                            </m:r>
                          </m:sub>
                        </m:sSub>
                        <m:r>
                          <a:rPr lang="en-US" sz="1600" b="0" i="0" smtClean="0">
                            <a:latin typeface="Cambria Math" panose="02040503050406030204" pitchFamily="18" charset="0"/>
                          </a:rPr>
                          <m:t>, </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2</m:t>
                            </m:r>
                          </m:e>
                          <m:sub>
                            <m:r>
                              <a:rPr lang="en-US" sz="1600" b="0" i="1" smtClean="0">
                                <a:latin typeface="Cambria Math" panose="02040503050406030204" pitchFamily="18" charset="0"/>
                              </a:rPr>
                              <m:t>∗</m:t>
                            </m:r>
                          </m:sub>
                        </m:sSub>
                      </m:e>
                    </m:d>
                  </m:oMath>
                </a14:m>
                <a:r>
                  <a:rPr lang="en-US" sz="1600" dirty="0"/>
                  <a:t> is the actual open-loop trajectory, and </a:t>
                </a:r>
                <a14:m>
                  <m:oMath xmlns:m="http://schemas.openxmlformats.org/officeDocument/2006/math">
                    <m:d>
                      <m:dPr>
                        <m:begChr m:val="⟨"/>
                        <m:endChr m:val="⟩"/>
                        <m:ctrlPr>
                          <a:rPr lang="en-US" sz="1600" b="0" i="1" smtClean="0">
                            <a:latin typeface="Cambria Math" panose="02040503050406030204" pitchFamily="18" charset="0"/>
                          </a:rPr>
                        </m:ctrlPr>
                      </m:dPr>
                      <m:e>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1</m:t>
                            </m:r>
                          </m:e>
                          <m:sub>
                            <m:r>
                              <a:rPr lang="en-US" sz="1600" b="0" i="1" smtClean="0">
                                <a:latin typeface="Cambria Math" panose="02040503050406030204" pitchFamily="18" charset="0"/>
                              </a:rPr>
                              <m:t>𝑐</m:t>
                            </m:r>
                          </m:sub>
                        </m:sSub>
                        <m:r>
                          <a:rPr lang="en-US" sz="1600" b="0" i="0"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𝑥</m:t>
                            </m:r>
                            <m:r>
                              <a:rPr lang="en-US" sz="1600" b="0" i="1" smtClean="0">
                                <a:latin typeface="Cambria Math" panose="02040503050406030204" pitchFamily="18" charset="0"/>
                              </a:rPr>
                              <m:t>2</m:t>
                            </m:r>
                          </m:e>
                          <m:sub>
                            <m:r>
                              <a:rPr lang="en-US" sz="1600" b="0" i="1" smtClean="0">
                                <a:latin typeface="Cambria Math" panose="02040503050406030204" pitchFamily="18" charset="0"/>
                              </a:rPr>
                              <m:t>𝑐</m:t>
                            </m:r>
                          </m:sub>
                        </m:sSub>
                      </m:e>
                    </m:d>
                  </m:oMath>
                </a14:m>
                <a:r>
                  <a:rPr lang="en-US" sz="1600" dirty="0"/>
                  <a:t> is the one computed with the surrogate model. Note that for 1 refinement, both methods compute the same solution (degenerate case).</a:t>
                </a:r>
              </a:p>
            </p:txBody>
          </p:sp>
        </mc:Choice>
        <mc:Fallback>
          <p:sp>
            <p:nvSpPr>
              <p:cNvPr id="5" name="TextBox 4">
                <a:extLst>
                  <a:ext uri="{FF2B5EF4-FFF2-40B4-BE49-F238E27FC236}">
                    <a16:creationId xmlns:a16="http://schemas.microsoft.com/office/drawing/2014/main" id="{9474A09B-CA6D-CB3B-28D5-46B7C6F13C3C}"/>
                  </a:ext>
                </a:extLst>
              </p:cNvPr>
              <p:cNvSpPr txBox="1">
                <a:spLocks noRot="1" noChangeAspect="1" noMove="1" noResize="1" noEditPoints="1" noAdjustHandles="1" noChangeArrowheads="1" noChangeShapeType="1" noTextEdit="1"/>
              </p:cNvSpPr>
              <p:nvPr/>
            </p:nvSpPr>
            <p:spPr>
              <a:xfrm>
                <a:off x="158750" y="328364"/>
                <a:ext cx="12033250" cy="1077218"/>
              </a:xfrm>
              <a:prstGeom prst="rect">
                <a:avLst/>
              </a:prstGeom>
              <a:blipFill>
                <a:blip r:embed="rId2"/>
                <a:stretch>
                  <a:fillRect l="-211" t="-1163" b="-6977"/>
                </a:stretch>
              </a:blipFill>
            </p:spPr>
            <p:txBody>
              <a:bodyPr/>
              <a:lstStyle/>
              <a:p>
                <a:r>
                  <a:rPr lang="en-US">
                    <a:noFill/>
                  </a:rPr>
                  <a:t> </a:t>
                </a:r>
              </a:p>
            </p:txBody>
          </p:sp>
        </mc:Fallback>
      </mc:AlternateContent>
      <p:pic>
        <p:nvPicPr>
          <p:cNvPr id="7" name="Picture 6" descr="A graph with black and blue dots&#10;&#10;Description automatically generated">
            <a:extLst>
              <a:ext uri="{FF2B5EF4-FFF2-40B4-BE49-F238E27FC236}">
                <a16:creationId xmlns:a16="http://schemas.microsoft.com/office/drawing/2014/main" id="{5939532B-CC23-369A-5D68-D15518B7B693}"/>
              </a:ext>
            </a:extLst>
          </p:cNvPr>
          <p:cNvPicPr>
            <a:picLocks noChangeAspect="1"/>
          </p:cNvPicPr>
          <p:nvPr/>
        </p:nvPicPr>
        <p:blipFill>
          <a:blip r:embed="rId3"/>
          <a:stretch>
            <a:fillRect/>
          </a:stretch>
        </p:blipFill>
        <p:spPr>
          <a:xfrm>
            <a:off x="2830495" y="1727265"/>
            <a:ext cx="6124610" cy="4802371"/>
          </a:xfrm>
          <a:prstGeom prst="rect">
            <a:avLst/>
          </a:prstGeom>
        </p:spPr>
      </p:pic>
    </p:spTree>
    <p:extLst>
      <p:ext uri="{BB962C8B-B14F-4D97-AF65-F5344CB8AC3E}">
        <p14:creationId xmlns:p14="http://schemas.microsoft.com/office/powerpoint/2010/main" val="3659525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96021F8-5ED8-7957-7F8E-8FC614C7E0EC}"/>
              </a:ext>
            </a:extLst>
          </p:cNvPr>
          <p:cNvSpPr txBox="1"/>
          <p:nvPr/>
        </p:nvSpPr>
        <p:spPr>
          <a:xfrm>
            <a:off x="158750" y="268149"/>
            <a:ext cx="11874499" cy="1477328"/>
          </a:xfrm>
          <a:prstGeom prst="rect">
            <a:avLst/>
          </a:prstGeom>
          <a:noFill/>
        </p:spPr>
        <p:txBody>
          <a:bodyPr wrap="square" rtlCol="0">
            <a:spAutoFit/>
          </a:bodyPr>
          <a:lstStyle/>
          <a:p>
            <a:r>
              <a:rPr lang="en-US" dirty="0"/>
              <a:t>Now, let’s change the initially refined point to x = 0.25. In this case AAO does better on all trials, especially for 2 refinements. This makes sense. For 2 refinements, Iterative refines [0.6,0.5] in that order, and AAO refines [0.5,0.7]. The iterative scheme is myopic, and it tries to reduce error as much as possible with the first point, without considering the influence of subsequent points. Thus, it ends up with a suboptimal solution. In contrast, AAO “sees” how the two points influence each other and is able to “spread out” the 2 points to optimally cover the uncertain region.</a:t>
            </a:r>
          </a:p>
        </p:txBody>
      </p:sp>
      <p:pic>
        <p:nvPicPr>
          <p:cNvPr id="8" name="Picture 7" descr="A graph with black and blue dots&#10;&#10;Description automatically generated">
            <a:extLst>
              <a:ext uri="{FF2B5EF4-FFF2-40B4-BE49-F238E27FC236}">
                <a16:creationId xmlns:a16="http://schemas.microsoft.com/office/drawing/2014/main" id="{0003F92E-9C98-796E-88A1-366254EEE2DD}"/>
              </a:ext>
            </a:extLst>
          </p:cNvPr>
          <p:cNvPicPr>
            <a:picLocks noChangeAspect="1"/>
          </p:cNvPicPr>
          <p:nvPr/>
        </p:nvPicPr>
        <p:blipFill>
          <a:blip r:embed="rId2"/>
          <a:stretch>
            <a:fillRect/>
          </a:stretch>
        </p:blipFill>
        <p:spPr>
          <a:xfrm>
            <a:off x="48253" y="1745477"/>
            <a:ext cx="6584950" cy="5025357"/>
          </a:xfrm>
          <a:prstGeom prst="rect">
            <a:avLst/>
          </a:prstGeom>
        </p:spPr>
      </p:pic>
      <p:pic>
        <p:nvPicPr>
          <p:cNvPr id="10" name="Picture 9" descr="A screenshot of a graph&#10;&#10;Description automatically generated">
            <a:extLst>
              <a:ext uri="{FF2B5EF4-FFF2-40B4-BE49-F238E27FC236}">
                <a16:creationId xmlns:a16="http://schemas.microsoft.com/office/drawing/2014/main" id="{A6E819B7-0230-AD20-1ED4-283B3EAE26A5}"/>
              </a:ext>
            </a:extLst>
          </p:cNvPr>
          <p:cNvPicPr>
            <a:picLocks noChangeAspect="1"/>
          </p:cNvPicPr>
          <p:nvPr/>
        </p:nvPicPr>
        <p:blipFill rotWithShape="1">
          <a:blip r:embed="rId3"/>
          <a:srcRect b="49250"/>
          <a:stretch/>
        </p:blipFill>
        <p:spPr>
          <a:xfrm>
            <a:off x="6743700" y="1898932"/>
            <a:ext cx="4570399" cy="2315538"/>
          </a:xfrm>
          <a:prstGeom prst="rect">
            <a:avLst/>
          </a:prstGeom>
        </p:spPr>
      </p:pic>
      <p:pic>
        <p:nvPicPr>
          <p:cNvPr id="12" name="Picture 11" descr="A graph of function functions&#10;&#10;Description automatically generated with medium confidence">
            <a:extLst>
              <a:ext uri="{FF2B5EF4-FFF2-40B4-BE49-F238E27FC236}">
                <a16:creationId xmlns:a16="http://schemas.microsoft.com/office/drawing/2014/main" id="{D2550B44-7658-A3A3-4646-A8BA39D0BF5F}"/>
              </a:ext>
            </a:extLst>
          </p:cNvPr>
          <p:cNvPicPr>
            <a:picLocks noChangeAspect="1"/>
          </p:cNvPicPr>
          <p:nvPr/>
        </p:nvPicPr>
        <p:blipFill rotWithShape="1">
          <a:blip r:embed="rId4"/>
          <a:srcRect b="50844"/>
          <a:stretch/>
        </p:blipFill>
        <p:spPr>
          <a:xfrm>
            <a:off x="6600446" y="4445955"/>
            <a:ext cx="4713653" cy="2324879"/>
          </a:xfrm>
          <a:prstGeom prst="rect">
            <a:avLst/>
          </a:prstGeom>
        </p:spPr>
      </p:pic>
      <p:sp>
        <p:nvSpPr>
          <p:cNvPr id="13" name="TextBox 12">
            <a:extLst>
              <a:ext uri="{FF2B5EF4-FFF2-40B4-BE49-F238E27FC236}">
                <a16:creationId xmlns:a16="http://schemas.microsoft.com/office/drawing/2014/main" id="{CD9909D0-5CE2-910A-3E76-A96FD9F8BF33}"/>
              </a:ext>
            </a:extLst>
          </p:cNvPr>
          <p:cNvSpPr txBox="1"/>
          <p:nvPr/>
        </p:nvSpPr>
        <p:spPr>
          <a:xfrm>
            <a:off x="8279442" y="4145547"/>
            <a:ext cx="2107565" cy="369332"/>
          </a:xfrm>
          <a:prstGeom prst="rect">
            <a:avLst/>
          </a:prstGeom>
          <a:noFill/>
        </p:spPr>
        <p:txBody>
          <a:bodyPr wrap="none" rtlCol="0">
            <a:spAutoFit/>
          </a:bodyPr>
          <a:lstStyle/>
          <a:p>
            <a:r>
              <a:rPr lang="en-US" b="1" dirty="0"/>
              <a:t>2 Refinements: AAO</a:t>
            </a:r>
          </a:p>
        </p:txBody>
      </p:sp>
      <p:sp>
        <p:nvSpPr>
          <p:cNvPr id="14" name="TextBox 13">
            <a:extLst>
              <a:ext uri="{FF2B5EF4-FFF2-40B4-BE49-F238E27FC236}">
                <a16:creationId xmlns:a16="http://schemas.microsoft.com/office/drawing/2014/main" id="{F0E00C35-3A11-C214-4B7D-0FF036EFAB51}"/>
              </a:ext>
            </a:extLst>
          </p:cNvPr>
          <p:cNvSpPr txBox="1"/>
          <p:nvPr/>
        </p:nvSpPr>
        <p:spPr>
          <a:xfrm>
            <a:off x="8094777" y="1560811"/>
            <a:ext cx="2476897" cy="369332"/>
          </a:xfrm>
          <a:prstGeom prst="rect">
            <a:avLst/>
          </a:prstGeom>
          <a:noFill/>
        </p:spPr>
        <p:txBody>
          <a:bodyPr wrap="none" rtlCol="0">
            <a:spAutoFit/>
          </a:bodyPr>
          <a:lstStyle/>
          <a:p>
            <a:r>
              <a:rPr lang="en-US" b="1" dirty="0"/>
              <a:t>2 Refinements: Iterative</a:t>
            </a:r>
          </a:p>
        </p:txBody>
      </p:sp>
    </p:spTree>
    <p:extLst>
      <p:ext uri="{BB962C8B-B14F-4D97-AF65-F5344CB8AC3E}">
        <p14:creationId xmlns:p14="http://schemas.microsoft.com/office/powerpoint/2010/main" val="94825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A6CA1AA-0829-72E6-BA86-A635B4FF4B97}"/>
              </a:ext>
            </a:extLst>
          </p:cNvPr>
          <p:cNvSpPr txBox="1"/>
          <p:nvPr/>
        </p:nvSpPr>
        <p:spPr>
          <a:xfrm>
            <a:off x="158750" y="268149"/>
            <a:ext cx="11874499"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we compare the runtime for Iterative vs. AAO. As predicted, AAO is way slower due to the rapid growth of </a:t>
            </a:r>
            <a:r>
              <a:rPr lang="en-US" dirty="0" err="1">
                <a:latin typeface="Calibri" panose="020F0502020204030204" pitchFamily="34" charset="0"/>
                <a:cs typeface="Calibri" panose="020F0502020204030204" pitchFamily="34" charset="0"/>
              </a:rPr>
              <a:t>yCx</a:t>
            </a:r>
            <a:r>
              <a:rPr lang="en-US" dirty="0">
                <a:latin typeface="Calibri" panose="020F0502020204030204" pitchFamily="34" charset="0"/>
                <a:cs typeface="Calibri" panose="020F0502020204030204" pitchFamily="34" charset="0"/>
              </a:rPr>
              <a:t> as a function of y.</a:t>
            </a:r>
          </a:p>
        </p:txBody>
      </p:sp>
      <p:pic>
        <p:nvPicPr>
          <p:cNvPr id="5" name="Picture 4" descr="A graph with black and blue dots&#10;&#10;Description automatically generated">
            <a:extLst>
              <a:ext uri="{FF2B5EF4-FFF2-40B4-BE49-F238E27FC236}">
                <a16:creationId xmlns:a16="http://schemas.microsoft.com/office/drawing/2014/main" id="{BDFB4E6F-88F8-DFF4-75AD-2DE6C4AF6D83}"/>
              </a:ext>
            </a:extLst>
          </p:cNvPr>
          <p:cNvPicPr>
            <a:picLocks noChangeAspect="1"/>
          </p:cNvPicPr>
          <p:nvPr/>
        </p:nvPicPr>
        <p:blipFill>
          <a:blip r:embed="rId2"/>
          <a:stretch>
            <a:fillRect/>
          </a:stretch>
        </p:blipFill>
        <p:spPr>
          <a:xfrm>
            <a:off x="1977571" y="772928"/>
            <a:ext cx="7772400" cy="5816923"/>
          </a:xfrm>
          <a:prstGeom prst="rect">
            <a:avLst/>
          </a:prstGeom>
        </p:spPr>
      </p:pic>
    </p:spTree>
    <p:extLst>
      <p:ext uri="{BB962C8B-B14F-4D97-AF65-F5344CB8AC3E}">
        <p14:creationId xmlns:p14="http://schemas.microsoft.com/office/powerpoint/2010/main" val="4289073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B00580F-376C-3DFD-3DAE-B3902D464181}"/>
              </a:ext>
            </a:extLst>
          </p:cNvPr>
          <p:cNvPicPr>
            <a:picLocks noGrp="1" noChangeAspect="1"/>
          </p:cNvPicPr>
          <p:nvPr>
            <p:ph idx="1"/>
          </p:nvPr>
        </p:nvPicPr>
        <p:blipFill>
          <a:blip r:embed="rId2"/>
          <a:stretch>
            <a:fillRect/>
          </a:stretch>
        </p:blipFill>
        <p:spPr>
          <a:xfrm>
            <a:off x="565148" y="2064390"/>
            <a:ext cx="8899071" cy="1048940"/>
          </a:xfrm>
        </p:spPr>
      </p:pic>
      <p:sp>
        <p:nvSpPr>
          <p:cNvPr id="6" name="TextBox 5">
            <a:extLst>
              <a:ext uri="{FF2B5EF4-FFF2-40B4-BE49-F238E27FC236}">
                <a16:creationId xmlns:a16="http://schemas.microsoft.com/office/drawing/2014/main" id="{2902CE69-7E3E-540A-08A4-75A0B4EEEC85}"/>
              </a:ext>
            </a:extLst>
          </p:cNvPr>
          <p:cNvSpPr txBox="1"/>
          <p:nvPr/>
        </p:nvSpPr>
        <p:spPr>
          <a:xfrm>
            <a:off x="565148" y="1523635"/>
            <a:ext cx="11874499" cy="369332"/>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LQOCP approach is dependent on this assumption:</a:t>
            </a: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0EA11840-9039-1597-B2E4-6A19E9441234}"/>
                  </a:ext>
                </a:extLst>
              </p:cNvPr>
              <p:cNvSpPr txBox="1"/>
              <p:nvPr/>
            </p:nvSpPr>
            <p:spPr>
              <a:xfrm>
                <a:off x="-1209767" y="3812927"/>
                <a:ext cx="6224450" cy="49661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2400" b="1" i="1" smtClean="0">
                              <a:latin typeface="Cambria Math" panose="02040503050406030204" pitchFamily="18" charset="0"/>
                            </a:rPr>
                          </m:ctrlPr>
                        </m:sSubPr>
                        <m:e>
                          <m:r>
                            <a:rPr lang="en-US" sz="2400" b="1" i="1" smtClean="0">
                              <a:latin typeface="Cambria Math" panose="02040503050406030204" pitchFamily="18" charset="0"/>
                            </a:rPr>
                            <m:t>𝒙</m:t>
                          </m:r>
                        </m:e>
                        <m:sub>
                          <m:r>
                            <a:rPr lang="en-US" sz="2400" b="1" i="1" smtClean="0">
                              <a:latin typeface="Cambria Math" panose="02040503050406030204" pitchFamily="18" charset="0"/>
                            </a:rPr>
                            <m:t>𝒈</m:t>
                          </m:r>
                        </m:sub>
                      </m:sSub>
                      <m:d>
                        <m:dPr>
                          <m:ctrlPr>
                            <a:rPr lang="en-US" sz="2400" b="1" i="1" smtClean="0">
                              <a:latin typeface="Cambria Math" panose="02040503050406030204" pitchFamily="18" charset="0"/>
                            </a:rPr>
                          </m:ctrlPr>
                        </m:dPr>
                        <m:e>
                          <m:sSub>
                            <m:sSubPr>
                              <m:ctrlPr>
                                <a:rPr lang="en-US" sz="2400" b="1" i="1" smtClean="0">
                                  <a:latin typeface="Cambria Math" panose="02040503050406030204" pitchFamily="18" charset="0"/>
                                  <a:ea typeface="Cambria Math" panose="02040503050406030204" pitchFamily="18" charset="0"/>
                                </a:rPr>
                              </m:ctrlPr>
                            </m:sSubPr>
                            <m:e>
                              <m:r>
                                <a:rPr lang="en-US" sz="2400" b="1" i="1" smtClean="0">
                                  <a:latin typeface="Cambria Math" panose="02040503050406030204" pitchFamily="18" charset="0"/>
                                  <a:ea typeface="Cambria Math" panose="02040503050406030204" pitchFamily="18" charset="0"/>
                                </a:rPr>
                                <m:t>𝝁</m:t>
                              </m:r>
                            </m:e>
                            <m:sub>
                              <m:r>
                                <a:rPr lang="en-US" sz="2400" b="1" i="1" smtClean="0">
                                  <a:latin typeface="Cambria Math" panose="02040503050406030204" pitchFamily="18" charset="0"/>
                                  <a:ea typeface="Cambria Math" panose="02040503050406030204" pitchFamily="18" charset="0"/>
                                </a:rPr>
                                <m:t>+</m:t>
                              </m:r>
                            </m:sub>
                          </m:sSub>
                        </m:e>
                      </m:d>
                      <m:r>
                        <a:rPr lang="en-US" sz="2400" b="1" i="1" smtClean="0">
                          <a:latin typeface="Cambria Math" panose="02040503050406030204" pitchFamily="18" charset="0"/>
                          <a:ea typeface="Cambria Math" panose="02040503050406030204" pitchFamily="18" charset="0"/>
                        </a:rPr>
                        <m:t>≈</m:t>
                      </m:r>
                      <m:sSub>
                        <m:sSubPr>
                          <m:ctrlPr>
                            <a:rPr lang="en-US" sz="2400" b="1" i="1">
                              <a:latin typeface="Cambria Math" panose="02040503050406030204" pitchFamily="18" charset="0"/>
                            </a:rPr>
                          </m:ctrlPr>
                        </m:sSubPr>
                        <m:e>
                          <m:r>
                            <a:rPr lang="en-US" sz="2400" b="1" i="1">
                              <a:latin typeface="Cambria Math" panose="02040503050406030204" pitchFamily="18" charset="0"/>
                            </a:rPr>
                            <m:t>𝒙</m:t>
                          </m:r>
                        </m:e>
                        <m:sub>
                          <m:r>
                            <a:rPr lang="en-US" sz="2400" b="1" i="1">
                              <a:latin typeface="Cambria Math" panose="02040503050406030204" pitchFamily="18" charset="0"/>
                            </a:rPr>
                            <m:t>𝒈</m:t>
                          </m:r>
                        </m:sub>
                      </m:sSub>
                      <m:d>
                        <m:dPr>
                          <m:ctrlPr>
                            <a:rPr lang="en-US" sz="2400" b="1" i="1">
                              <a:latin typeface="Cambria Math" panose="02040503050406030204" pitchFamily="18" charset="0"/>
                            </a:rPr>
                          </m:ctrlPr>
                        </m:dPr>
                        <m:e>
                          <m:sSub>
                            <m:sSubPr>
                              <m:ctrlPr>
                                <a:rPr lang="en-US" sz="2400" b="1" i="1">
                                  <a:latin typeface="Cambria Math" panose="02040503050406030204" pitchFamily="18" charset="0"/>
                                  <a:ea typeface="Cambria Math" panose="02040503050406030204" pitchFamily="18" charset="0"/>
                                </a:rPr>
                              </m:ctrlPr>
                            </m:sSubPr>
                            <m:e>
                              <m:r>
                                <a:rPr lang="en-US" sz="2400" b="1" i="1">
                                  <a:latin typeface="Cambria Math" panose="02040503050406030204" pitchFamily="18" charset="0"/>
                                  <a:ea typeface="Cambria Math" panose="02040503050406030204" pitchFamily="18" charset="0"/>
                                </a:rPr>
                                <m:t>𝝁</m:t>
                              </m:r>
                            </m:e>
                            <m:sub>
                              <m:r>
                                <a:rPr lang="en-US" sz="2400" b="1" i="1" smtClean="0">
                                  <a:latin typeface="Cambria Math" panose="02040503050406030204" pitchFamily="18" charset="0"/>
                                  <a:ea typeface="Cambria Math" panose="02040503050406030204" pitchFamily="18" charset="0"/>
                                </a:rPr>
                                <m:t>𝒄</m:t>
                              </m:r>
                            </m:sub>
                          </m:sSub>
                        </m:e>
                      </m:d>
                    </m:oMath>
                  </m:oMathPara>
                </a14:m>
                <a:endParaRPr lang="en-US" sz="2400" b="1" dirty="0"/>
              </a:p>
            </p:txBody>
          </p:sp>
        </mc:Choice>
        <mc:Fallback>
          <p:sp>
            <p:nvSpPr>
              <p:cNvPr id="9" name="TextBox 8">
                <a:extLst>
                  <a:ext uri="{FF2B5EF4-FFF2-40B4-BE49-F238E27FC236}">
                    <a16:creationId xmlns:a16="http://schemas.microsoft.com/office/drawing/2014/main" id="{0EA11840-9039-1597-B2E4-6A19E9441234}"/>
                  </a:ext>
                </a:extLst>
              </p:cNvPr>
              <p:cNvSpPr txBox="1">
                <a:spLocks noRot="1" noChangeAspect="1" noMove="1" noResize="1" noEditPoints="1" noAdjustHandles="1" noChangeArrowheads="1" noChangeShapeType="1" noTextEdit="1"/>
              </p:cNvSpPr>
              <p:nvPr/>
            </p:nvSpPr>
            <p:spPr>
              <a:xfrm>
                <a:off x="-1209767" y="3812927"/>
                <a:ext cx="6224450" cy="496611"/>
              </a:xfrm>
              <a:prstGeom prst="rect">
                <a:avLst/>
              </a:prstGeom>
              <a:blipFill>
                <a:blip r:embed="rId3"/>
                <a:stretch>
                  <a:fillRect b="-75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34C54A44-4D82-9260-3CF9-A2C0C5AADA31}"/>
                  </a:ext>
                </a:extLst>
              </p:cNvPr>
              <p:cNvSpPr txBox="1"/>
              <p:nvPr/>
            </p:nvSpPr>
            <p:spPr>
              <a:xfrm>
                <a:off x="565148" y="3265318"/>
                <a:ext cx="11874499" cy="39562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We are assuming that the second </a:t>
                </a:r>
                <a:r>
                  <a:rPr lang="en-US" dirty="0" err="1">
                    <a:latin typeface="Calibri" panose="020F0502020204030204" pitchFamily="34" charset="0"/>
                    <a:cs typeface="Calibri" panose="020F0502020204030204" pitchFamily="34" charset="0"/>
                  </a:rPr>
                  <a:t>Frechet</a:t>
                </a:r>
                <a:r>
                  <a:rPr lang="en-US" dirty="0">
                    <a:latin typeface="Calibri" panose="020F0502020204030204" pitchFamily="34" charset="0"/>
                    <a:cs typeface="Calibri" panose="020F0502020204030204" pitchFamily="34" charset="0"/>
                  </a:rPr>
                  <a:t> derivative of x, </a:t>
                </a:r>
                <a14:m>
                  <m:oMath xmlns:m="http://schemas.openxmlformats.org/officeDocument/2006/math">
                    <m:sSub>
                      <m:sSubPr>
                        <m:ctrlPr>
                          <a:rPr lang="en-US" sz="1800" b="1" i="1" smtClean="0">
                            <a:latin typeface="Cambria Math" panose="02040503050406030204" pitchFamily="18" charset="0"/>
                          </a:rPr>
                        </m:ctrlPr>
                      </m:sSubPr>
                      <m:e>
                        <m:r>
                          <a:rPr lang="en-US" sz="1800" b="1" i="1">
                            <a:latin typeface="Cambria Math" panose="02040503050406030204" pitchFamily="18" charset="0"/>
                          </a:rPr>
                          <m:t>𝒙</m:t>
                        </m:r>
                      </m:e>
                      <m:sub>
                        <m:r>
                          <a:rPr lang="en-US" sz="1800" b="1" i="1">
                            <a:latin typeface="Cambria Math" panose="02040503050406030204" pitchFamily="18" charset="0"/>
                          </a:rPr>
                          <m:t>𝒈</m:t>
                        </m:r>
                        <m:r>
                          <a:rPr lang="en-US" sz="1800" b="1" i="1" smtClean="0">
                            <a:latin typeface="Cambria Math" panose="02040503050406030204" pitchFamily="18" charset="0"/>
                          </a:rPr>
                          <m:t>𝒈</m:t>
                        </m:r>
                      </m:sub>
                    </m:sSub>
                  </m:oMath>
                </a14:m>
                <a:r>
                  <a:rPr lang="en-US" dirty="0">
                    <a:latin typeface="Calibri" panose="020F0502020204030204" pitchFamily="34" charset="0"/>
                    <a:cs typeface="Calibri" panose="020F0502020204030204" pitchFamily="34" charset="0"/>
                  </a:rPr>
                  <a:t>, is sufficiently small that we can assume:</a:t>
                </a:r>
              </a:p>
            </p:txBody>
          </p:sp>
        </mc:Choice>
        <mc:Fallback>
          <p:sp>
            <p:nvSpPr>
              <p:cNvPr id="10" name="TextBox 9">
                <a:extLst>
                  <a:ext uri="{FF2B5EF4-FFF2-40B4-BE49-F238E27FC236}">
                    <a16:creationId xmlns:a16="http://schemas.microsoft.com/office/drawing/2014/main" id="{34C54A44-4D82-9260-3CF9-A2C0C5AADA31}"/>
                  </a:ext>
                </a:extLst>
              </p:cNvPr>
              <p:cNvSpPr txBox="1">
                <a:spLocks noRot="1" noChangeAspect="1" noMove="1" noResize="1" noEditPoints="1" noAdjustHandles="1" noChangeArrowheads="1" noChangeShapeType="1" noTextEdit="1"/>
              </p:cNvSpPr>
              <p:nvPr/>
            </p:nvSpPr>
            <p:spPr>
              <a:xfrm>
                <a:off x="565148" y="3265318"/>
                <a:ext cx="11874499" cy="395621"/>
              </a:xfrm>
              <a:prstGeom prst="rect">
                <a:avLst/>
              </a:prstGeom>
              <a:blipFill>
                <a:blip r:embed="rId4"/>
                <a:stretch>
                  <a:fillRect l="-427" t="-9375" b="-15625"/>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1FE8E6CD-3C94-7CAB-F2D4-07B352929470}"/>
              </a:ext>
            </a:extLst>
          </p:cNvPr>
          <p:cNvSpPr txBox="1"/>
          <p:nvPr/>
        </p:nvSpPr>
        <p:spPr>
          <a:xfrm>
            <a:off x="565147" y="4360536"/>
            <a:ext cx="11874499" cy="369332"/>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This breaks down if we refine too many points at once, since x changes significantly.</a:t>
            </a:r>
          </a:p>
        </p:txBody>
      </p:sp>
    </p:spTree>
    <p:extLst>
      <p:ext uri="{BB962C8B-B14F-4D97-AF65-F5344CB8AC3E}">
        <p14:creationId xmlns:p14="http://schemas.microsoft.com/office/powerpoint/2010/main" val="679091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4DFA-3342-4C1D-7BCF-0286ACBFF92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0F5F8B2-0E2F-EC13-280F-41CE4E1C5CB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935410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ABD52-AC9A-02C6-7F03-1C4DA80230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0693B4-C413-526F-8206-013A3F3DE05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590398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F6626-5F67-0A19-C24A-9FA29DC02869}"/>
              </a:ext>
            </a:extLst>
          </p:cNvPr>
          <p:cNvSpPr>
            <a:spLocks noGrp="1"/>
          </p:cNvSpPr>
          <p:nvPr>
            <p:ph type="title"/>
          </p:nvPr>
        </p:nvSpPr>
        <p:spPr>
          <a:xfrm>
            <a:off x="846752" y="234520"/>
            <a:ext cx="10515600" cy="1325563"/>
          </a:xfrm>
        </p:spPr>
        <p:txBody>
          <a:bodyPr>
            <a:normAutofit/>
          </a:bodyPr>
          <a:lstStyle/>
          <a:p>
            <a:r>
              <a:rPr lang="en-US" sz="3500" dirty="0"/>
              <a:t>Brief background: Gaussian Process Surrogate Modeling</a:t>
            </a:r>
          </a:p>
        </p:txBody>
      </p:sp>
      <p:pic>
        <p:nvPicPr>
          <p:cNvPr id="5" name="Content Placeholder 4" descr="A group of black letters&#10;&#10;Description automatically generated">
            <a:extLst>
              <a:ext uri="{FF2B5EF4-FFF2-40B4-BE49-F238E27FC236}">
                <a16:creationId xmlns:a16="http://schemas.microsoft.com/office/drawing/2014/main" id="{5DBB1D85-2910-A590-C002-7A0DC9556AFC}"/>
              </a:ext>
            </a:extLst>
          </p:cNvPr>
          <p:cNvPicPr>
            <a:picLocks noGrp="1" noChangeAspect="1"/>
          </p:cNvPicPr>
          <p:nvPr>
            <p:ph idx="1"/>
          </p:nvPr>
        </p:nvPicPr>
        <p:blipFill>
          <a:blip r:embed="rId2"/>
          <a:stretch>
            <a:fillRect/>
          </a:stretch>
        </p:blipFill>
        <p:spPr>
          <a:xfrm>
            <a:off x="1081086" y="3876328"/>
            <a:ext cx="7445397" cy="1404593"/>
          </a:xfrm>
        </p:spPr>
      </p:pic>
      <p:pic>
        <p:nvPicPr>
          <p:cNvPr id="7" name="Picture 6" descr="A white background with black text and red text&#10;&#10;Description automatically generated">
            <a:extLst>
              <a:ext uri="{FF2B5EF4-FFF2-40B4-BE49-F238E27FC236}">
                <a16:creationId xmlns:a16="http://schemas.microsoft.com/office/drawing/2014/main" id="{AB8CE9D5-A347-4FE2-8428-082143FC2576}"/>
              </a:ext>
            </a:extLst>
          </p:cNvPr>
          <p:cNvPicPr>
            <a:picLocks noChangeAspect="1"/>
          </p:cNvPicPr>
          <p:nvPr/>
        </p:nvPicPr>
        <p:blipFill>
          <a:blip r:embed="rId3"/>
          <a:stretch>
            <a:fillRect/>
          </a:stretch>
        </p:blipFill>
        <p:spPr>
          <a:xfrm>
            <a:off x="393802" y="4945568"/>
            <a:ext cx="7772400" cy="1677912"/>
          </a:xfrm>
          <a:prstGeom prst="rect">
            <a:avLst/>
          </a:prstGeom>
        </p:spPr>
      </p:pic>
      <p:pic>
        <p:nvPicPr>
          <p:cNvPr id="9" name="Picture 8" descr="A black and white text&#10;&#10;Description automatically generated">
            <a:extLst>
              <a:ext uri="{FF2B5EF4-FFF2-40B4-BE49-F238E27FC236}">
                <a16:creationId xmlns:a16="http://schemas.microsoft.com/office/drawing/2014/main" id="{95EFEDD8-F707-6973-E3C9-59D7430F7AF1}"/>
              </a:ext>
            </a:extLst>
          </p:cNvPr>
          <p:cNvPicPr>
            <a:picLocks noChangeAspect="1"/>
          </p:cNvPicPr>
          <p:nvPr/>
        </p:nvPicPr>
        <p:blipFill>
          <a:blip r:embed="rId4"/>
          <a:stretch>
            <a:fillRect/>
          </a:stretch>
        </p:blipFill>
        <p:spPr>
          <a:xfrm>
            <a:off x="1002120" y="2218530"/>
            <a:ext cx="3990976" cy="740407"/>
          </a:xfrm>
          <a:prstGeom prst="rect">
            <a:avLst/>
          </a:prstGeom>
        </p:spPr>
      </p:pic>
      <p:sp>
        <p:nvSpPr>
          <p:cNvPr id="10" name="TextBox 9">
            <a:extLst>
              <a:ext uri="{FF2B5EF4-FFF2-40B4-BE49-F238E27FC236}">
                <a16:creationId xmlns:a16="http://schemas.microsoft.com/office/drawing/2014/main" id="{AE64CFCB-3762-79B3-4C26-E1B62319BA62}"/>
              </a:ext>
            </a:extLst>
          </p:cNvPr>
          <p:cNvSpPr txBox="1"/>
          <p:nvPr/>
        </p:nvSpPr>
        <p:spPr>
          <a:xfrm>
            <a:off x="1081086" y="1330110"/>
            <a:ext cx="10632783" cy="923330"/>
          </a:xfrm>
          <a:prstGeom prst="rect">
            <a:avLst/>
          </a:prstGeom>
          <a:noFill/>
        </p:spPr>
        <p:txBody>
          <a:bodyPr wrap="none" rtlCol="0">
            <a:spAutoFit/>
          </a:bodyPr>
          <a:lstStyle/>
          <a:p>
            <a:r>
              <a:rPr lang="en-US" dirty="0"/>
              <a:t>We have an optimal control problem where our dynamics depend on a variable that is expensive to compute,</a:t>
            </a:r>
          </a:p>
          <a:p>
            <a:r>
              <a:rPr lang="en-US" dirty="0"/>
              <a:t>called g(x). We construct a Gaussian Process surrogate model to approximate the parameter g based on a small </a:t>
            </a:r>
          </a:p>
          <a:p>
            <a:r>
              <a:rPr lang="en-US" dirty="0"/>
              <a:t>number of refined samples</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2C68D3A-8022-91BF-09DB-0D0C7391ED99}"/>
                  </a:ext>
                </a:extLst>
              </p:cNvPr>
              <p:cNvSpPr txBox="1"/>
              <p:nvPr/>
            </p:nvSpPr>
            <p:spPr>
              <a:xfrm>
                <a:off x="1002120" y="2958937"/>
                <a:ext cx="10849637" cy="923330"/>
              </a:xfrm>
              <a:prstGeom prst="rect">
                <a:avLst/>
              </a:prstGeom>
              <a:noFill/>
            </p:spPr>
            <p:txBody>
              <a:bodyPr wrap="none" rtlCol="0">
                <a:spAutoFit/>
              </a:bodyPr>
              <a:lstStyle/>
              <a:p>
                <a:r>
                  <a:rPr lang="en-US" dirty="0"/>
                  <a:t>We can update the Gaussian Process model in a Bayesian manner as shown below. Note that computing the </a:t>
                </a:r>
              </a:p>
              <a:p>
                <a:r>
                  <a:rPr lang="en-US" dirty="0"/>
                  <a:t>updated variance does not require us to refine the surrogate at the new point.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ea typeface="Cambria Math" panose="02040503050406030204" pitchFamily="18" charset="0"/>
                          </a:rPr>
                          <m:t>𝑐</m:t>
                        </m:r>
                      </m:sub>
                    </m:sSub>
                    <m:r>
                      <a:rPr lang="en-US" b="0" i="1" smtClean="0">
                        <a:latin typeface="Cambria Math" panose="02040503050406030204" pitchFamily="18" charset="0"/>
                      </a:rPr>
                      <m:t> </m:t>
                    </m:r>
                  </m:oMath>
                </a14:m>
                <a:r>
                  <a:rPr lang="en-US" dirty="0"/>
                  <a:t>is the current GP mean, and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m:t>
                        </m:r>
                      </m:sub>
                    </m:sSub>
                  </m:oMath>
                </a14:m>
                <a:endParaRPr lang="en-US" dirty="0"/>
              </a:p>
              <a:p>
                <a:r>
                  <a:rPr lang="en-US" dirty="0"/>
                  <a:t>Is the updated GP mean after point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𝑥</m:t>
                        </m:r>
                      </m:e>
                    </m:acc>
                  </m:oMath>
                </a14:m>
                <a:r>
                  <a:rPr lang="en-US" dirty="0"/>
                  <a:t> is refined).</a:t>
                </a:r>
              </a:p>
            </p:txBody>
          </p:sp>
        </mc:Choice>
        <mc:Fallback xmlns="">
          <p:sp>
            <p:nvSpPr>
              <p:cNvPr id="11" name="TextBox 10">
                <a:extLst>
                  <a:ext uri="{FF2B5EF4-FFF2-40B4-BE49-F238E27FC236}">
                    <a16:creationId xmlns:a16="http://schemas.microsoft.com/office/drawing/2014/main" id="{22C68D3A-8022-91BF-09DB-0D0C7391ED99}"/>
                  </a:ext>
                </a:extLst>
              </p:cNvPr>
              <p:cNvSpPr txBox="1">
                <a:spLocks noRot="1" noChangeAspect="1" noMove="1" noResize="1" noEditPoints="1" noAdjustHandles="1" noChangeArrowheads="1" noChangeShapeType="1" noTextEdit="1"/>
              </p:cNvSpPr>
              <p:nvPr/>
            </p:nvSpPr>
            <p:spPr>
              <a:xfrm>
                <a:off x="1002120" y="2958937"/>
                <a:ext cx="10849637" cy="923330"/>
              </a:xfrm>
              <a:prstGeom prst="rect">
                <a:avLst/>
              </a:prstGeom>
              <a:blipFill>
                <a:blip r:embed="rId5"/>
                <a:stretch>
                  <a:fillRect l="-467" t="-2703" b="-9459"/>
                </a:stretch>
              </a:blipFill>
            </p:spPr>
            <p:txBody>
              <a:bodyPr/>
              <a:lstStyle/>
              <a:p>
                <a:r>
                  <a:rPr lang="en-US">
                    <a:noFill/>
                  </a:rPr>
                  <a:t> </a:t>
                </a:r>
              </a:p>
            </p:txBody>
          </p:sp>
        </mc:Fallback>
      </mc:AlternateContent>
    </p:spTree>
    <p:extLst>
      <p:ext uri="{BB962C8B-B14F-4D97-AF65-F5344CB8AC3E}">
        <p14:creationId xmlns:p14="http://schemas.microsoft.com/office/powerpoint/2010/main" val="1571499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6A144-6FB4-7FBD-23D6-FC0166CA5823}"/>
              </a:ext>
            </a:extLst>
          </p:cNvPr>
          <p:cNvSpPr>
            <a:spLocks noGrp="1"/>
          </p:cNvSpPr>
          <p:nvPr>
            <p:ph type="title"/>
          </p:nvPr>
        </p:nvSpPr>
        <p:spPr>
          <a:xfrm>
            <a:off x="838200" y="0"/>
            <a:ext cx="10515600" cy="1325563"/>
          </a:xfrm>
        </p:spPr>
        <p:txBody>
          <a:bodyPr>
            <a:normAutofit/>
          </a:bodyPr>
          <a:lstStyle/>
          <a:p>
            <a:r>
              <a:rPr lang="en-US" sz="3500" dirty="0"/>
              <a:t>Brief background: Sensitivity LQOCP</a:t>
            </a:r>
          </a:p>
        </p:txBody>
      </p:sp>
      <p:pic>
        <p:nvPicPr>
          <p:cNvPr id="5" name="Content Placeholder 4" descr="A group of symbols with letters&#10;&#10;Description automatically generated with medium confidence">
            <a:extLst>
              <a:ext uri="{FF2B5EF4-FFF2-40B4-BE49-F238E27FC236}">
                <a16:creationId xmlns:a16="http://schemas.microsoft.com/office/drawing/2014/main" id="{5BEFF6CA-CA48-2564-5EEE-444CBDC71D64}"/>
              </a:ext>
            </a:extLst>
          </p:cNvPr>
          <p:cNvPicPr>
            <a:picLocks noGrp="1" noChangeAspect="1"/>
          </p:cNvPicPr>
          <p:nvPr>
            <p:ph idx="1"/>
          </p:nvPr>
        </p:nvPicPr>
        <p:blipFill>
          <a:blip r:embed="rId2"/>
          <a:stretch>
            <a:fillRect/>
          </a:stretch>
        </p:blipFill>
        <p:spPr>
          <a:xfrm>
            <a:off x="845608" y="4086601"/>
            <a:ext cx="9702800" cy="1625600"/>
          </a:xfrm>
        </p:spPr>
      </p:pic>
      <p:pic>
        <p:nvPicPr>
          <p:cNvPr id="7" name="Picture 6" descr="A close up of a number&#10;&#10;Description automatically generated">
            <a:extLst>
              <a:ext uri="{FF2B5EF4-FFF2-40B4-BE49-F238E27FC236}">
                <a16:creationId xmlns:a16="http://schemas.microsoft.com/office/drawing/2014/main" id="{E9EE28E0-2D4E-0743-75A5-6B992AF979A1}"/>
              </a:ext>
            </a:extLst>
          </p:cNvPr>
          <p:cNvPicPr>
            <a:picLocks noChangeAspect="1"/>
          </p:cNvPicPr>
          <p:nvPr/>
        </p:nvPicPr>
        <p:blipFill>
          <a:blip r:embed="rId3"/>
          <a:stretch>
            <a:fillRect/>
          </a:stretch>
        </p:blipFill>
        <p:spPr>
          <a:xfrm>
            <a:off x="1081086" y="1891506"/>
            <a:ext cx="3060700" cy="584200"/>
          </a:xfrm>
          <a:prstGeom prst="rect">
            <a:avLst/>
          </a:prstGeom>
        </p:spPr>
      </p:pic>
      <p:pic>
        <p:nvPicPr>
          <p:cNvPr id="9" name="Picture 8" descr="A black text on a white background&#10;&#10;Description automatically generated">
            <a:extLst>
              <a:ext uri="{FF2B5EF4-FFF2-40B4-BE49-F238E27FC236}">
                <a16:creationId xmlns:a16="http://schemas.microsoft.com/office/drawing/2014/main" id="{D5B0CB96-0F8E-181D-3AB6-E13B46DFACF4}"/>
              </a:ext>
            </a:extLst>
          </p:cNvPr>
          <p:cNvPicPr>
            <a:picLocks noChangeAspect="1"/>
          </p:cNvPicPr>
          <p:nvPr/>
        </p:nvPicPr>
        <p:blipFill>
          <a:blip r:embed="rId4"/>
          <a:stretch>
            <a:fillRect/>
          </a:stretch>
        </p:blipFill>
        <p:spPr>
          <a:xfrm>
            <a:off x="1081084" y="2989419"/>
            <a:ext cx="7820817" cy="1168353"/>
          </a:xfrm>
          <a:prstGeom prst="rect">
            <a:avLst/>
          </a:prstGeom>
        </p:spPr>
      </p:pic>
      <p:sp>
        <p:nvSpPr>
          <p:cNvPr id="10" name="TextBox 9">
            <a:extLst>
              <a:ext uri="{FF2B5EF4-FFF2-40B4-BE49-F238E27FC236}">
                <a16:creationId xmlns:a16="http://schemas.microsoft.com/office/drawing/2014/main" id="{221D78E9-4706-332C-9CB4-941041B2C881}"/>
              </a:ext>
            </a:extLst>
          </p:cNvPr>
          <p:cNvSpPr txBox="1"/>
          <p:nvPr/>
        </p:nvSpPr>
        <p:spPr>
          <a:xfrm>
            <a:off x="1081086" y="1195853"/>
            <a:ext cx="10509737" cy="646331"/>
          </a:xfrm>
          <a:prstGeom prst="rect">
            <a:avLst/>
          </a:prstGeom>
          <a:noFill/>
        </p:spPr>
        <p:txBody>
          <a:bodyPr wrap="none" rtlCol="0">
            <a:spAutoFit/>
          </a:bodyPr>
          <a:lstStyle/>
          <a:p>
            <a:r>
              <a:rPr lang="en-US" dirty="0"/>
              <a:t>We construct an LQOCP optimal control problem to approximate the sensitivity of the optimal control solution</a:t>
            </a:r>
          </a:p>
          <a:p>
            <a:r>
              <a:rPr lang="en-US" dirty="0"/>
              <a:t>to refinement at a particular set of new refinement points. We first define the sensitivity operator.</a:t>
            </a:r>
          </a:p>
        </p:txBody>
      </p:sp>
      <p:sp>
        <p:nvSpPr>
          <p:cNvPr id="13" name="TextBox 12">
            <a:extLst>
              <a:ext uri="{FF2B5EF4-FFF2-40B4-BE49-F238E27FC236}">
                <a16:creationId xmlns:a16="http://schemas.microsoft.com/office/drawing/2014/main" id="{53330F24-DEA8-62C0-00E8-812A695CC167}"/>
              </a:ext>
            </a:extLst>
          </p:cNvPr>
          <p:cNvSpPr txBox="1"/>
          <p:nvPr/>
        </p:nvSpPr>
        <p:spPr>
          <a:xfrm>
            <a:off x="1081085" y="2521416"/>
            <a:ext cx="3052439" cy="369332"/>
          </a:xfrm>
          <a:prstGeom prst="rect">
            <a:avLst/>
          </a:prstGeom>
          <a:noFill/>
        </p:spPr>
        <p:txBody>
          <a:bodyPr wrap="none" rtlCol="0">
            <a:spAutoFit/>
          </a:bodyPr>
          <a:lstStyle/>
          <a:p>
            <a:r>
              <a:rPr lang="en-US" dirty="0"/>
              <a:t>Which solves the following IVP</a:t>
            </a:r>
          </a:p>
        </p:txBody>
      </p:sp>
    </p:spTree>
    <p:extLst>
      <p:ext uri="{BB962C8B-B14F-4D97-AF65-F5344CB8AC3E}">
        <p14:creationId xmlns:p14="http://schemas.microsoft.com/office/powerpoint/2010/main" val="3632364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AF9E420-B6D0-6B02-D52C-21D1DAE19AC6}"/>
              </a:ext>
            </a:extLst>
          </p:cNvPr>
          <p:cNvPicPr>
            <a:picLocks noGrp="1" noChangeAspect="1"/>
          </p:cNvPicPr>
          <p:nvPr>
            <p:ph idx="1"/>
          </p:nvPr>
        </p:nvPicPr>
        <p:blipFill>
          <a:blip r:embed="rId2"/>
          <a:stretch>
            <a:fillRect/>
          </a:stretch>
        </p:blipFill>
        <p:spPr>
          <a:xfrm>
            <a:off x="1069208" y="2758016"/>
            <a:ext cx="3122782" cy="725495"/>
          </a:xfrm>
        </p:spPr>
      </p:pic>
      <p:pic>
        <p:nvPicPr>
          <p:cNvPr id="7" name="Picture 6" descr="A math equations on a white background&#10;&#10;Description automatically generated">
            <a:extLst>
              <a:ext uri="{FF2B5EF4-FFF2-40B4-BE49-F238E27FC236}">
                <a16:creationId xmlns:a16="http://schemas.microsoft.com/office/drawing/2014/main" id="{117857EF-8E3A-043E-840A-D1C78EA030FF}"/>
              </a:ext>
            </a:extLst>
          </p:cNvPr>
          <p:cNvPicPr>
            <a:picLocks noChangeAspect="1"/>
          </p:cNvPicPr>
          <p:nvPr/>
        </p:nvPicPr>
        <p:blipFill>
          <a:blip r:embed="rId3"/>
          <a:stretch>
            <a:fillRect/>
          </a:stretch>
        </p:blipFill>
        <p:spPr>
          <a:xfrm>
            <a:off x="938583" y="4305766"/>
            <a:ext cx="6851634" cy="2552234"/>
          </a:xfrm>
          <a:prstGeom prst="rect">
            <a:avLst/>
          </a:prstGeom>
        </p:spPr>
      </p:pic>
      <p:pic>
        <p:nvPicPr>
          <p:cNvPr id="8" name="Picture 7">
            <a:extLst>
              <a:ext uri="{FF2B5EF4-FFF2-40B4-BE49-F238E27FC236}">
                <a16:creationId xmlns:a16="http://schemas.microsoft.com/office/drawing/2014/main" id="{5A9D2930-3BEB-E82E-CB02-7405F30C0222}"/>
              </a:ext>
            </a:extLst>
          </p:cNvPr>
          <p:cNvPicPr>
            <a:picLocks noChangeAspect="1"/>
          </p:cNvPicPr>
          <p:nvPr/>
        </p:nvPicPr>
        <p:blipFill>
          <a:blip r:embed="rId4"/>
          <a:stretch>
            <a:fillRect/>
          </a:stretch>
        </p:blipFill>
        <p:spPr>
          <a:xfrm>
            <a:off x="1069210" y="1414755"/>
            <a:ext cx="6438900" cy="546100"/>
          </a:xfrm>
          <a:prstGeom prst="rect">
            <a:avLst/>
          </a:prstGeom>
        </p:spPr>
      </p:pic>
      <p:sp>
        <p:nvSpPr>
          <p:cNvPr id="9" name="TextBox 8">
            <a:extLst>
              <a:ext uri="{FF2B5EF4-FFF2-40B4-BE49-F238E27FC236}">
                <a16:creationId xmlns:a16="http://schemas.microsoft.com/office/drawing/2014/main" id="{4CA6B96B-7668-8E4D-C899-A52FCEA7D10F}"/>
              </a:ext>
            </a:extLst>
          </p:cNvPr>
          <p:cNvSpPr txBox="1"/>
          <p:nvPr/>
        </p:nvSpPr>
        <p:spPr>
          <a:xfrm>
            <a:off x="1069210" y="1004893"/>
            <a:ext cx="6721007" cy="369332"/>
          </a:xfrm>
          <a:prstGeom prst="rect">
            <a:avLst/>
          </a:prstGeom>
          <a:noFill/>
        </p:spPr>
        <p:txBody>
          <a:bodyPr wrap="none" rtlCol="0">
            <a:spAutoFit/>
          </a:bodyPr>
          <a:lstStyle/>
          <a:p>
            <a:r>
              <a:rPr lang="en-US" dirty="0"/>
              <a:t>We take a linear approximation of the error in the open loop solution </a:t>
            </a:r>
          </a:p>
        </p:txBody>
      </p:sp>
      <p:sp>
        <p:nvSpPr>
          <p:cNvPr id="10" name="Title 1">
            <a:extLst>
              <a:ext uri="{FF2B5EF4-FFF2-40B4-BE49-F238E27FC236}">
                <a16:creationId xmlns:a16="http://schemas.microsoft.com/office/drawing/2014/main" id="{F42CEFB9-36DD-CB0A-A028-4E0C56F6331E}"/>
              </a:ext>
            </a:extLst>
          </p:cNvPr>
          <p:cNvSpPr>
            <a:spLocks noGrp="1"/>
          </p:cNvSpPr>
          <p:nvPr>
            <p:ph type="title"/>
          </p:nvPr>
        </p:nvSpPr>
        <p:spPr>
          <a:xfrm>
            <a:off x="838200" y="0"/>
            <a:ext cx="10515600" cy="1325563"/>
          </a:xfrm>
        </p:spPr>
        <p:txBody>
          <a:bodyPr>
            <a:normAutofit/>
          </a:bodyPr>
          <a:lstStyle/>
          <a:p>
            <a:r>
              <a:rPr lang="en-US" sz="3500" dirty="0"/>
              <a:t>Brief background: Sensitivity LQOCP</a:t>
            </a:r>
          </a:p>
        </p:txBody>
      </p:sp>
      <p:sp>
        <p:nvSpPr>
          <p:cNvPr id="11" name="TextBox 10">
            <a:extLst>
              <a:ext uri="{FF2B5EF4-FFF2-40B4-BE49-F238E27FC236}">
                <a16:creationId xmlns:a16="http://schemas.microsoft.com/office/drawing/2014/main" id="{804923BF-3236-50E3-34F8-8C505DADAECF}"/>
              </a:ext>
            </a:extLst>
          </p:cNvPr>
          <p:cNvSpPr txBox="1"/>
          <p:nvPr/>
        </p:nvSpPr>
        <p:spPr>
          <a:xfrm>
            <a:off x="1069208" y="2076223"/>
            <a:ext cx="10320710" cy="646331"/>
          </a:xfrm>
          <a:prstGeom prst="rect">
            <a:avLst/>
          </a:prstGeom>
          <a:noFill/>
        </p:spPr>
        <p:txBody>
          <a:bodyPr wrap="none" rtlCol="0">
            <a:spAutoFit/>
          </a:bodyPr>
          <a:lstStyle/>
          <a:p>
            <a:r>
              <a:rPr lang="en-US" dirty="0"/>
              <a:t>We postulate that the error is bounded by 1 SD in the Gaussian Process (we interpret g* as the realization of</a:t>
            </a:r>
          </a:p>
          <a:p>
            <a:r>
              <a:rPr lang="en-US" dirty="0"/>
              <a:t>a Gaussian RV with mean and variance defined by the GP)</a:t>
            </a:r>
          </a:p>
        </p:txBody>
      </p:sp>
      <p:sp>
        <p:nvSpPr>
          <p:cNvPr id="13" name="TextBox 12">
            <a:extLst>
              <a:ext uri="{FF2B5EF4-FFF2-40B4-BE49-F238E27FC236}">
                <a16:creationId xmlns:a16="http://schemas.microsoft.com/office/drawing/2014/main" id="{E03B6127-39F3-FB49-3800-6BDB875B568B}"/>
              </a:ext>
            </a:extLst>
          </p:cNvPr>
          <p:cNvSpPr txBox="1"/>
          <p:nvPr/>
        </p:nvSpPr>
        <p:spPr>
          <a:xfrm>
            <a:off x="938583" y="3409173"/>
            <a:ext cx="11052193" cy="923330"/>
          </a:xfrm>
          <a:prstGeom prst="rect">
            <a:avLst/>
          </a:prstGeom>
          <a:noFill/>
        </p:spPr>
        <p:txBody>
          <a:bodyPr wrap="none" rtlCol="0">
            <a:spAutoFit/>
          </a:bodyPr>
          <a:lstStyle/>
          <a:p>
            <a:r>
              <a:rPr lang="en-US" dirty="0"/>
              <a:t>We now solve the LQOCP. The idea is that we are finding the delta(t) perturbation of the GP mean that results in the</a:t>
            </a:r>
          </a:p>
          <a:p>
            <a:r>
              <a:rPr lang="en-US" dirty="0"/>
              <a:t>greatest deviation of the trajectory, while assuming that the perturbation delta(t) is bounded by 1 SD. The point that</a:t>
            </a:r>
          </a:p>
          <a:p>
            <a:r>
              <a:rPr lang="en-US" dirty="0"/>
              <a:t>minimizes the L2-norm of S(t) will be refined.</a:t>
            </a:r>
          </a:p>
        </p:txBody>
      </p:sp>
    </p:spTree>
    <p:extLst>
      <p:ext uri="{BB962C8B-B14F-4D97-AF65-F5344CB8AC3E}">
        <p14:creationId xmlns:p14="http://schemas.microsoft.com/office/powerpoint/2010/main" val="770908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377CD-B71C-9725-1251-F08E1B10DE25}"/>
              </a:ext>
            </a:extLst>
          </p:cNvPr>
          <p:cNvSpPr>
            <a:spLocks noGrp="1"/>
          </p:cNvSpPr>
          <p:nvPr>
            <p:ph type="title"/>
          </p:nvPr>
        </p:nvSpPr>
        <p:spPr>
          <a:xfrm>
            <a:off x="838200" y="279047"/>
            <a:ext cx="10515600" cy="1325563"/>
          </a:xfrm>
        </p:spPr>
        <p:txBody>
          <a:bodyPr/>
          <a:lstStyle/>
          <a:p>
            <a:r>
              <a:rPr lang="en-US" dirty="0"/>
              <a:t>Optimizing the Refinement Process</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3928F212-62D4-CC9F-C5E9-7E490058C1CB}"/>
                  </a:ext>
                </a:extLst>
              </p:cNvPr>
              <p:cNvSpPr txBox="1"/>
              <p:nvPr/>
            </p:nvSpPr>
            <p:spPr>
              <a:xfrm>
                <a:off x="218338" y="1604610"/>
                <a:ext cx="11543545" cy="4401461"/>
              </a:xfrm>
              <a:prstGeom prst="rect">
                <a:avLst/>
              </a:prstGeom>
              <a:noFill/>
            </p:spPr>
            <p:txBody>
              <a:bodyPr wrap="none" rtlCol="0">
                <a:spAutoFit/>
              </a:bodyPr>
              <a:lstStyle/>
              <a:p>
                <a:r>
                  <a:rPr lang="en-US" dirty="0"/>
                  <a:t>There are several different approaches to this iterative refinement process. Let’s assume we have the budget to refine </a:t>
                </a:r>
              </a:p>
              <a:p>
                <a14:m>
                  <m:oMath xmlns:m="http://schemas.openxmlformats.org/officeDocument/2006/math">
                    <m:r>
                      <a:rPr lang="en-US" b="0" i="1" smtClean="0">
                        <a:latin typeface="Cambria Math" panose="02040503050406030204" pitchFamily="18" charset="0"/>
                      </a:rPr>
                      <m:t>𝑥</m:t>
                    </m:r>
                  </m:oMath>
                </a14:m>
                <a:r>
                  <a:rPr lang="en-US" dirty="0"/>
                  <a:t> new points in our model, and we have a list of </a:t>
                </a:r>
                <a14:m>
                  <m:oMath xmlns:m="http://schemas.openxmlformats.org/officeDocument/2006/math">
                    <m:r>
                      <a:rPr lang="en-US" b="0" i="1" smtClean="0">
                        <a:latin typeface="Cambria Math" panose="02040503050406030204" pitchFamily="18" charset="0"/>
                      </a:rPr>
                      <m:t>𝑦</m:t>
                    </m:r>
                  </m:oMath>
                </a14:m>
                <a:r>
                  <a:rPr lang="en-US" dirty="0"/>
                  <a:t> potential points to refine contained in set </a:t>
                </a:r>
                <a14:m>
                  <m:oMath xmlns:m="http://schemas.openxmlformats.org/officeDocument/2006/math">
                    <m:r>
                      <a:rPr lang="en-US" b="0" i="1" smtClean="0">
                        <a:latin typeface="Cambria Math" panose="02040503050406030204" pitchFamily="18" charset="0"/>
                      </a:rPr>
                      <m:t>𝑌</m:t>
                    </m:r>
                  </m:oMath>
                </a14:m>
                <a:r>
                  <a:rPr lang="en-US" dirty="0"/>
                  <a:t>.</a:t>
                </a:r>
              </a:p>
              <a:p>
                <a:endParaRPr lang="en-US" dirty="0"/>
              </a:p>
              <a:p>
                <a:pPr marL="342900" indent="-342900">
                  <a:buAutoNum type="arabicPeriod"/>
                </a:pPr>
                <a:r>
                  <a:rPr lang="en-US" dirty="0"/>
                  <a:t>The Iterative Method</a:t>
                </a:r>
              </a:p>
              <a:p>
                <a:r>
                  <a:rPr lang="en-US" dirty="0"/>
                  <a:t>- Solve the open-loop with the existing surrogate, evaluate the LQOCP at each point in the whole set</a:t>
                </a:r>
                <a14:m>
                  <m:oMath xmlns:m="http://schemas.openxmlformats.org/officeDocument/2006/math">
                    <m:r>
                      <a:rPr lang="en-US" b="0" i="0" smtClean="0">
                        <a:latin typeface="Cambria Math" panose="02040503050406030204" pitchFamily="18" charset="0"/>
                      </a:rPr>
                      <m:t> </m:t>
                    </m:r>
                    <m:r>
                      <a:rPr lang="en-US" i="1">
                        <a:latin typeface="Cambria Math" panose="02040503050406030204" pitchFamily="18" charset="0"/>
                      </a:rPr>
                      <m:t>𝑌</m:t>
                    </m:r>
                  </m:oMath>
                </a14:m>
                <a:r>
                  <a:rPr lang="en-US" dirty="0"/>
                  <a:t>, pick the </a:t>
                </a:r>
              </a:p>
              <a:p>
                <a:r>
                  <a:rPr lang="en-US" dirty="0"/>
                  <a:t>optimal one (minmax problem), refine the surrogate there, and then repeat the process </a:t>
                </a:r>
                <a14:m>
                  <m:oMath xmlns:m="http://schemas.openxmlformats.org/officeDocument/2006/math">
                    <m:r>
                      <a:rPr lang="en-US" b="0" i="1" smtClean="0">
                        <a:latin typeface="Cambria Math" panose="02040503050406030204" pitchFamily="18" charset="0"/>
                      </a:rPr>
                      <m:t>𝑥</m:t>
                    </m:r>
                  </m:oMath>
                </a14:m>
                <a:r>
                  <a:rPr lang="en-US" dirty="0"/>
                  <a:t> times, removing points from </a:t>
                </a:r>
                <a14:m>
                  <m:oMath xmlns:m="http://schemas.openxmlformats.org/officeDocument/2006/math">
                    <m:r>
                      <a:rPr lang="en-US" i="1">
                        <a:latin typeface="Cambria Math" panose="02040503050406030204" pitchFamily="18" charset="0"/>
                      </a:rPr>
                      <m:t>𝑌</m:t>
                    </m:r>
                  </m:oMath>
                </a14:m>
                <a:r>
                  <a:rPr lang="en-US" dirty="0"/>
                  <a:t> </a:t>
                </a:r>
              </a:p>
              <a:p>
                <a:r>
                  <a:rPr lang="en-US" dirty="0"/>
                  <a:t>after refining them.</a:t>
                </a:r>
              </a:p>
              <a:p>
                <a:pPr marL="285750" indent="-285750">
                  <a:buFontTx/>
                  <a:buChar char="-"/>
                </a:pPr>
                <a:r>
                  <a:rPr lang="en-US" dirty="0"/>
                  <a:t>This requires </a:t>
                </a:r>
                <a14:m>
                  <m:oMath xmlns:m="http://schemas.openxmlformats.org/officeDocument/2006/math">
                    <m:r>
                      <a:rPr lang="en-US" b="0" i="1" smtClean="0">
                        <a:latin typeface="Cambria Math" panose="02040503050406030204" pitchFamily="18" charset="0"/>
                      </a:rPr>
                      <m:t>𝑥</m:t>
                    </m:r>
                  </m:oMath>
                </a14:m>
                <a:r>
                  <a:rPr lang="en-US" dirty="0"/>
                  <a:t> open-loop solutions, </a:t>
                </a:r>
                <a14:m>
                  <m:oMath xmlns:m="http://schemas.openxmlformats.org/officeDocument/2006/math">
                    <m:r>
                      <a:rPr lang="en-US" b="0" i="1" smtClean="0">
                        <a:latin typeface="Cambria Math" panose="02040503050406030204" pitchFamily="18" charset="0"/>
                      </a:rPr>
                      <m:t>𝑥</m:t>
                    </m:r>
                    <m:r>
                      <a:rPr lang="en-US" b="0" i="0" smtClean="0">
                        <a:latin typeface="Cambria Math" panose="02040503050406030204" pitchFamily="18" charset="0"/>
                      </a:rPr>
                      <m:t> </m:t>
                    </m:r>
                  </m:oMath>
                </a14:m>
                <a:r>
                  <a:rPr lang="en-US" dirty="0"/>
                  <a:t>surrogate refinements and </a:t>
                </a:r>
                <a14:m>
                  <m:oMath xmlns:m="http://schemas.openxmlformats.org/officeDocument/2006/math">
                    <m:r>
                      <a:rPr lang="en-US" i="1" smtClean="0">
                        <a:latin typeface="Cambria Math" panose="02040503050406030204" pitchFamily="18" charset="0"/>
                      </a:rPr>
                      <m:t>𝑦</m:t>
                    </m:r>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𝑦</m:t>
                        </m:r>
                        <m:r>
                          <a:rPr lang="en-US" b="0" i="1" smtClean="0">
                            <a:latin typeface="Cambria Math" panose="02040503050406030204" pitchFamily="18" charset="0"/>
                          </a:rPr>
                          <m:t>−1</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𝑦</m:t>
                        </m:r>
                        <m:r>
                          <a:rPr lang="en-US" b="0" i="1" smtClean="0">
                            <a:latin typeface="Cambria Math" panose="02040503050406030204" pitchFamily="18" charset="0"/>
                          </a:rPr>
                          <m:t>−2</m:t>
                        </m:r>
                      </m:e>
                    </m:d>
                    <m:r>
                      <a:rPr lang="en-US" b="0" i="1" smtClean="0">
                        <a:latin typeface="Cambria Math" panose="02040503050406030204" pitchFamily="18" charset="0"/>
                      </a:rPr>
                      <m:t>…</m:t>
                    </m:r>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𝑥</m:t>
                        </m:r>
                      </m:e>
                    </m:d>
                    <m:r>
                      <a:rPr lang="en-US" b="0" i="1"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0</m:t>
                        </m:r>
                      </m:sub>
                      <m:sup>
                        <m:r>
                          <a:rPr lang="en-US" b="0" i="1" smtClean="0">
                            <a:latin typeface="Cambria Math" panose="02040503050406030204" pitchFamily="18" charset="0"/>
                          </a:rPr>
                          <m:t>𝑥</m:t>
                        </m:r>
                      </m:sup>
                      <m:e>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e>
                    </m:nary>
                  </m:oMath>
                </a14:m>
                <a:r>
                  <a:rPr lang="en-US" dirty="0"/>
                  <a:t> </a:t>
                </a:r>
              </a:p>
              <a:p>
                <a:r>
                  <a:rPr lang="en-US" dirty="0"/>
                  <a:t>solutions to the LQOCP problem.</a:t>
                </a:r>
              </a:p>
              <a:p>
                <a:endParaRPr lang="en-US" dirty="0"/>
              </a:p>
              <a:p>
                <a:r>
                  <a:rPr lang="en-US" dirty="0"/>
                  <a:t>2. The Greedy Approach</a:t>
                </a:r>
              </a:p>
              <a:p>
                <a:r>
                  <a:rPr lang="en-US" dirty="0"/>
                  <a:t>- Solve the open-loop with the existing surrogate, and evaluate the LQOCP at all sets of </a:t>
                </a:r>
                <a14:m>
                  <m:oMath xmlns:m="http://schemas.openxmlformats.org/officeDocument/2006/math">
                    <m:r>
                      <a:rPr lang="en-US" b="0" i="1" smtClean="0">
                        <a:latin typeface="Cambria Math" panose="02040503050406030204" pitchFamily="18" charset="0"/>
                      </a:rPr>
                      <m:t>𝑥</m:t>
                    </m:r>
                  </m:oMath>
                </a14:m>
                <a:r>
                  <a:rPr lang="en-US" dirty="0"/>
                  <a:t> points chosen from the set of </a:t>
                </a:r>
                <a14:m>
                  <m:oMath xmlns:m="http://schemas.openxmlformats.org/officeDocument/2006/math">
                    <m:r>
                      <a:rPr lang="en-US" b="0" i="1" smtClean="0">
                        <a:latin typeface="Cambria Math" panose="02040503050406030204" pitchFamily="18" charset="0"/>
                      </a:rPr>
                      <m:t>𝑦</m:t>
                    </m:r>
                  </m:oMath>
                </a14:m>
                <a:endParaRPr lang="en-US" dirty="0"/>
              </a:p>
              <a:p>
                <a:r>
                  <a:rPr lang="en-US" dirty="0"/>
                  <a:t>possible points. Pick the optimal set and refine the surrogate at all those points.</a:t>
                </a:r>
              </a:p>
              <a:p>
                <a:pPr marL="285750" indent="-285750">
                  <a:buFontTx/>
                  <a:buChar char="-"/>
                </a:pPr>
                <a:r>
                  <a:rPr lang="en-US" dirty="0"/>
                  <a:t>This requires 1 open-loop solution, 1 surrogate refinement, and </a:t>
                </a:r>
                <a14:m>
                  <m:oMath xmlns:m="http://schemas.openxmlformats.org/officeDocument/2006/math">
                    <m:r>
                      <a:rPr lang="en-US" b="0" i="1" smtClean="0">
                        <a:latin typeface="Cambria Math" panose="02040503050406030204" pitchFamily="18" charset="0"/>
                      </a:rPr>
                      <m:t>𝑦𝐶𝑥</m:t>
                    </m:r>
                    <m:r>
                      <a:rPr lang="en-US" b="0" i="1" smtClean="0">
                        <a:latin typeface="Cambria Math" panose="02040503050406030204" pitchFamily="18" charset="0"/>
                      </a:rPr>
                      <m:t>=</m:t>
                    </m:r>
                    <m:f>
                      <m:fPr>
                        <m:ctrlPr>
                          <a:rPr lang="en-US" i="1" smtClean="0">
                            <a:latin typeface="Cambria Math" panose="02040503050406030204" pitchFamily="18" charset="0"/>
                          </a:rPr>
                        </m:ctrlPr>
                      </m:fPr>
                      <m:num>
                        <m:r>
                          <a:rPr lang="en-US" b="0" i="1" smtClean="0">
                            <a:latin typeface="Cambria Math" panose="02040503050406030204" pitchFamily="18" charset="0"/>
                          </a:rPr>
                          <m:t>𝑦</m:t>
                        </m:r>
                        <m:r>
                          <a:rPr lang="en-US" b="0" i="1" smtClean="0">
                            <a:latin typeface="Cambria Math" panose="02040503050406030204" pitchFamily="18" charset="0"/>
                          </a:rPr>
                          <m:t>!</m:t>
                        </m:r>
                      </m:num>
                      <m:den>
                        <m:d>
                          <m:dPr>
                            <m:ctrlPr>
                              <a:rPr lang="en-US" b="0" i="1" smtClean="0">
                                <a:latin typeface="Cambria Math" panose="02040503050406030204" pitchFamily="18" charset="0"/>
                              </a:rPr>
                            </m:ctrlPr>
                          </m:dPr>
                          <m:e>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den>
                    </m:f>
                  </m:oMath>
                </a14:m>
                <a:r>
                  <a:rPr lang="en-US" dirty="0"/>
                  <a:t> solutions to the LQOCP problem.</a:t>
                </a:r>
              </a:p>
              <a:p>
                <a:endParaRPr lang="en-US" dirty="0"/>
              </a:p>
            </p:txBody>
          </p:sp>
        </mc:Choice>
        <mc:Fallback>
          <p:sp>
            <p:nvSpPr>
              <p:cNvPr id="4" name="TextBox 3">
                <a:extLst>
                  <a:ext uri="{FF2B5EF4-FFF2-40B4-BE49-F238E27FC236}">
                    <a16:creationId xmlns:a16="http://schemas.microsoft.com/office/drawing/2014/main" id="{3928F212-62D4-CC9F-C5E9-7E490058C1CB}"/>
                  </a:ext>
                </a:extLst>
              </p:cNvPr>
              <p:cNvSpPr txBox="1">
                <a:spLocks noRot="1" noChangeAspect="1" noMove="1" noResize="1" noEditPoints="1" noAdjustHandles="1" noChangeArrowheads="1" noChangeShapeType="1" noTextEdit="1"/>
              </p:cNvSpPr>
              <p:nvPr/>
            </p:nvSpPr>
            <p:spPr>
              <a:xfrm>
                <a:off x="218338" y="1604610"/>
                <a:ext cx="11543545" cy="4401461"/>
              </a:xfrm>
              <a:prstGeom prst="rect">
                <a:avLst/>
              </a:prstGeom>
              <a:blipFill>
                <a:blip r:embed="rId3"/>
                <a:stretch>
                  <a:fillRect l="-550" t="-576"/>
                </a:stretch>
              </a:blipFill>
            </p:spPr>
            <p:txBody>
              <a:bodyPr/>
              <a:lstStyle/>
              <a:p>
                <a:r>
                  <a:rPr lang="en-US">
                    <a:noFill/>
                  </a:rPr>
                  <a:t> </a:t>
                </a:r>
              </a:p>
            </p:txBody>
          </p:sp>
        </mc:Fallback>
      </mc:AlternateContent>
    </p:spTree>
    <p:extLst>
      <p:ext uri="{BB962C8B-B14F-4D97-AF65-F5344CB8AC3E}">
        <p14:creationId xmlns:p14="http://schemas.microsoft.com/office/powerpoint/2010/main" val="1237535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652FD243-4475-84F3-629F-5FFAC22D2E3A}"/>
                  </a:ext>
                </a:extLst>
              </p:cNvPr>
              <p:cNvSpPr txBox="1"/>
              <p:nvPr/>
            </p:nvSpPr>
            <p:spPr>
              <a:xfrm>
                <a:off x="296883" y="1446201"/>
                <a:ext cx="11895117" cy="2586542"/>
              </a:xfrm>
              <a:prstGeom prst="rect">
                <a:avLst/>
              </a:prstGeom>
              <a:noFill/>
            </p:spPr>
            <p:txBody>
              <a:bodyPr wrap="square">
                <a:spAutoFit/>
              </a:bodyPr>
              <a:lstStyle/>
              <a:p>
                <a:endParaRPr lang="en-US" dirty="0"/>
              </a:p>
              <a:p>
                <a:r>
                  <a:rPr lang="en-US" dirty="0"/>
                  <a:t>The Greedy Approach is significantly more computationally-intensive than the Iterative Method in most cases, since</a:t>
                </a:r>
              </a:p>
              <a:p>
                <a14:m>
                  <m:oMath xmlns:m="http://schemas.openxmlformats.org/officeDocument/2006/math">
                    <m:r>
                      <a:rPr lang="en-US" b="0" i="1" smtClean="0">
                        <a:latin typeface="Cambria Math" panose="02040503050406030204" pitchFamily="18" charset="0"/>
                      </a:rPr>
                      <m:t>𝑦𝐶𝑥</m:t>
                    </m:r>
                    <m:r>
                      <a:rPr lang="en-US" b="0" i="1" smtClean="0">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=0</m:t>
                        </m:r>
                      </m:sub>
                      <m:sup>
                        <m:r>
                          <a:rPr lang="en-US" i="1">
                            <a:latin typeface="Cambria Math" panose="02040503050406030204" pitchFamily="18" charset="0"/>
                          </a:rPr>
                          <m:t>𝑥</m:t>
                        </m:r>
                      </m:sup>
                      <m:e>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e>
                    </m:nary>
                  </m:oMath>
                </a14:m>
                <a:r>
                  <a:rPr lang="en-US" dirty="0"/>
                  <a:t>. However, if the LQOCP is very fast relative to the open-loop problem, then the Greedy Approach may be</a:t>
                </a:r>
              </a:p>
              <a:p>
                <a:r>
                  <a:rPr lang="en-US" dirty="0"/>
                  <a:t>faster since it does way more LQOCPs but only one open-loop. The Iterative Method has the advantage that we refine after </a:t>
                </a:r>
              </a:p>
              <a:p>
                <a:r>
                  <a:rPr lang="en-US" dirty="0"/>
                  <a:t>each point is added, whereas the Greedy Approach is liable to inaccuracies since we are basing all our refinements on the </a:t>
                </a:r>
              </a:p>
              <a:p>
                <a:r>
                  <a:rPr lang="en-US" dirty="0"/>
                  <a:t>initial surrogate, which is poorly refined relative to later ones. However, the big advantage of The Greedy Approach is that it can account for the simultaneous influence of multiple points, whereas the Iterative method is “myopic” (it lacks foresight). </a:t>
                </a:r>
              </a:p>
              <a:p>
                <a:r>
                  <a:rPr lang="en-US" dirty="0"/>
                  <a:t>This seems like a good idea if we have a relatively good model, and only want to make a small number of additional refinements.</a:t>
                </a:r>
              </a:p>
            </p:txBody>
          </p:sp>
        </mc:Choice>
        <mc:Fallback>
          <p:sp>
            <p:nvSpPr>
              <p:cNvPr id="5" name="TextBox 4">
                <a:extLst>
                  <a:ext uri="{FF2B5EF4-FFF2-40B4-BE49-F238E27FC236}">
                    <a16:creationId xmlns:a16="http://schemas.microsoft.com/office/drawing/2014/main" id="{652FD243-4475-84F3-629F-5FFAC22D2E3A}"/>
                  </a:ext>
                </a:extLst>
              </p:cNvPr>
              <p:cNvSpPr txBox="1">
                <a:spLocks noRot="1" noChangeAspect="1" noMove="1" noResize="1" noEditPoints="1" noAdjustHandles="1" noChangeArrowheads="1" noChangeShapeType="1" noTextEdit="1"/>
              </p:cNvSpPr>
              <p:nvPr/>
            </p:nvSpPr>
            <p:spPr>
              <a:xfrm>
                <a:off x="296883" y="1446201"/>
                <a:ext cx="11895117" cy="2586542"/>
              </a:xfrm>
              <a:prstGeom prst="rect">
                <a:avLst/>
              </a:prstGeom>
              <a:blipFill>
                <a:blip r:embed="rId2"/>
                <a:stretch>
                  <a:fillRect l="-426" b="-2927"/>
                </a:stretch>
              </a:blipFill>
            </p:spPr>
            <p:txBody>
              <a:bodyPr/>
              <a:lstStyle/>
              <a:p>
                <a:r>
                  <a:rPr lang="en-US">
                    <a:noFill/>
                  </a:rPr>
                  <a:t> </a:t>
                </a:r>
              </a:p>
            </p:txBody>
          </p:sp>
        </mc:Fallback>
      </mc:AlternateContent>
    </p:spTree>
    <p:extLst>
      <p:ext uri="{BB962C8B-B14F-4D97-AF65-F5344CB8AC3E}">
        <p14:creationId xmlns:p14="http://schemas.microsoft.com/office/powerpoint/2010/main" val="4229175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CE87F-9945-5303-358C-3EF4F25385A7}"/>
              </a:ext>
            </a:extLst>
          </p:cNvPr>
          <p:cNvSpPr>
            <a:spLocks noGrp="1"/>
          </p:cNvSpPr>
          <p:nvPr>
            <p:ph type="title"/>
          </p:nvPr>
        </p:nvSpPr>
        <p:spPr/>
        <p:txBody>
          <a:bodyPr>
            <a:normAutofit/>
          </a:bodyPr>
          <a:lstStyle/>
          <a:p>
            <a:r>
              <a:rPr lang="en-US" sz="3600" dirty="0"/>
              <a:t>Testing both strategies on the </a:t>
            </a:r>
            <a:r>
              <a:rPr lang="en-US" sz="3600" dirty="0" err="1"/>
              <a:t>Zermelo</a:t>
            </a:r>
            <a:r>
              <a:rPr lang="en-US" sz="3600" dirty="0"/>
              <a:t> Problem</a:t>
            </a:r>
          </a:p>
        </p:txBody>
      </p:sp>
      <p:pic>
        <p:nvPicPr>
          <p:cNvPr id="7" name="Picture 6" descr="A white background with black text&#10;&#10;Description automatically generated">
            <a:extLst>
              <a:ext uri="{FF2B5EF4-FFF2-40B4-BE49-F238E27FC236}">
                <a16:creationId xmlns:a16="http://schemas.microsoft.com/office/drawing/2014/main" id="{13E7AD6E-CA58-9F0D-D016-E6028D1D1FFC}"/>
              </a:ext>
            </a:extLst>
          </p:cNvPr>
          <p:cNvPicPr>
            <a:picLocks noChangeAspect="1"/>
          </p:cNvPicPr>
          <p:nvPr/>
        </p:nvPicPr>
        <p:blipFill>
          <a:blip r:embed="rId2"/>
          <a:stretch>
            <a:fillRect/>
          </a:stretch>
        </p:blipFill>
        <p:spPr>
          <a:xfrm>
            <a:off x="311148" y="1524000"/>
            <a:ext cx="6598047" cy="3378200"/>
          </a:xfrm>
          <a:prstGeom prst="rect">
            <a:avLst/>
          </a:prstGeom>
        </p:spPr>
      </p:pic>
      <p:pic>
        <p:nvPicPr>
          <p:cNvPr id="9" name="Picture 8" descr="A diagram of a graph&#10;&#10;Description automatically generated">
            <a:extLst>
              <a:ext uri="{FF2B5EF4-FFF2-40B4-BE49-F238E27FC236}">
                <a16:creationId xmlns:a16="http://schemas.microsoft.com/office/drawing/2014/main" id="{8DD18942-C0BA-5596-2BA5-BC38DFC3E748}"/>
              </a:ext>
            </a:extLst>
          </p:cNvPr>
          <p:cNvPicPr>
            <a:picLocks noChangeAspect="1"/>
          </p:cNvPicPr>
          <p:nvPr/>
        </p:nvPicPr>
        <p:blipFill>
          <a:blip r:embed="rId3"/>
          <a:stretch>
            <a:fillRect/>
          </a:stretch>
        </p:blipFill>
        <p:spPr>
          <a:xfrm>
            <a:off x="6909195" y="1676400"/>
            <a:ext cx="5046561" cy="2832100"/>
          </a:xfrm>
          <a:prstGeom prst="rect">
            <a:avLst/>
          </a:prstGeom>
        </p:spPr>
      </p:pic>
      <p:sp>
        <p:nvSpPr>
          <p:cNvPr id="10" name="Title 1">
            <a:extLst>
              <a:ext uri="{FF2B5EF4-FFF2-40B4-BE49-F238E27FC236}">
                <a16:creationId xmlns:a16="http://schemas.microsoft.com/office/drawing/2014/main" id="{CA78A11C-26BF-B1CC-41D7-6F15670F9CCC}"/>
              </a:ext>
            </a:extLst>
          </p:cNvPr>
          <p:cNvSpPr txBox="1">
            <a:spLocks/>
          </p:cNvSpPr>
          <p:nvPr/>
        </p:nvSpPr>
        <p:spPr>
          <a:xfrm>
            <a:off x="419100" y="4965700"/>
            <a:ext cx="9994900" cy="167957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For our purposes we can let g(x) = 19*(x-0.45)^3 – 3*(x-0.1)^2, defined on 0&lt;x&lt;1</a:t>
            </a:r>
          </a:p>
          <a:p>
            <a:r>
              <a:rPr lang="en-US" sz="2000" dirty="0"/>
              <a:t>Let’s start with a simple one-point-refinement to illustrate the procedure. Assume we have a surrogate model which is refined at one point x = 0.5, and we want to select a new point from this list: [0,0.1,0.2,0.3,0.4,0.5,0.6,0.7,0.8,0.9,1] to refine.</a:t>
            </a:r>
          </a:p>
        </p:txBody>
      </p:sp>
    </p:spTree>
    <p:extLst>
      <p:ext uri="{BB962C8B-B14F-4D97-AF65-F5344CB8AC3E}">
        <p14:creationId xmlns:p14="http://schemas.microsoft.com/office/powerpoint/2010/main" val="3384190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65A2-163F-ABC2-050C-F588A2069061}"/>
              </a:ext>
            </a:extLst>
          </p:cNvPr>
          <p:cNvSpPr>
            <a:spLocks noGrp="1"/>
          </p:cNvSpPr>
          <p:nvPr>
            <p:ph type="title"/>
          </p:nvPr>
        </p:nvSpPr>
        <p:spPr>
          <a:xfrm>
            <a:off x="457200" y="327025"/>
            <a:ext cx="4267200" cy="1679575"/>
          </a:xfrm>
        </p:spPr>
        <p:txBody>
          <a:bodyPr>
            <a:normAutofit fontScale="90000"/>
          </a:bodyPr>
          <a:lstStyle/>
          <a:p>
            <a:r>
              <a:rPr lang="en-US" sz="2000" dirty="0"/>
              <a:t>The initial GP surrogate looks like this.</a:t>
            </a:r>
            <a:br>
              <a:rPr lang="en-US" sz="2000" dirty="0"/>
            </a:br>
            <a:r>
              <a:rPr lang="en-US" sz="2000" dirty="0"/>
              <a:t>(One refined point). This is obviously a </a:t>
            </a:r>
            <a:br>
              <a:rPr lang="en-US" sz="2000" dirty="0"/>
            </a:br>
            <a:r>
              <a:rPr lang="en-US" sz="2000" dirty="0"/>
              <a:t>very poor surrogate. Note that we have to approximate the surrogate with a high-degree polynomial to interface with </a:t>
            </a:r>
            <a:r>
              <a:rPr lang="en-US" sz="2000" dirty="0" err="1"/>
              <a:t>Pyomo</a:t>
            </a:r>
            <a:endParaRPr lang="en-US" sz="2000" dirty="0"/>
          </a:p>
        </p:txBody>
      </p:sp>
      <p:pic>
        <p:nvPicPr>
          <p:cNvPr id="4" name="Content Placeholder 4" descr="A screenshot of a graph&#10;&#10;Description automatically generated">
            <a:extLst>
              <a:ext uri="{FF2B5EF4-FFF2-40B4-BE49-F238E27FC236}">
                <a16:creationId xmlns:a16="http://schemas.microsoft.com/office/drawing/2014/main" id="{85472DAE-9E4E-1AE2-EEE4-3832B72F3C5A}"/>
              </a:ext>
            </a:extLst>
          </p:cNvPr>
          <p:cNvPicPr>
            <a:picLocks noGrp="1" noChangeAspect="1"/>
          </p:cNvPicPr>
          <p:nvPr>
            <p:ph idx="1"/>
          </p:nvPr>
        </p:nvPicPr>
        <p:blipFill>
          <a:blip r:embed="rId2"/>
          <a:stretch>
            <a:fillRect/>
          </a:stretch>
        </p:blipFill>
        <p:spPr>
          <a:xfrm>
            <a:off x="4864099" y="189832"/>
            <a:ext cx="7162465" cy="6668168"/>
          </a:xfrm>
        </p:spPr>
      </p:pic>
      <p:pic>
        <p:nvPicPr>
          <p:cNvPr id="5" name="Picture 4" descr="A graph with lines and numbers&#10;&#10;Description automatically generated with medium confidence">
            <a:extLst>
              <a:ext uri="{FF2B5EF4-FFF2-40B4-BE49-F238E27FC236}">
                <a16:creationId xmlns:a16="http://schemas.microsoft.com/office/drawing/2014/main" id="{DE987826-FCDA-A26B-6146-3AC996D4691F}"/>
              </a:ext>
            </a:extLst>
          </p:cNvPr>
          <p:cNvPicPr>
            <a:picLocks noChangeAspect="1"/>
          </p:cNvPicPr>
          <p:nvPr/>
        </p:nvPicPr>
        <p:blipFill>
          <a:blip r:embed="rId3"/>
          <a:stretch>
            <a:fillRect/>
          </a:stretch>
        </p:blipFill>
        <p:spPr>
          <a:xfrm>
            <a:off x="0" y="1847372"/>
            <a:ext cx="5387675" cy="4683603"/>
          </a:xfrm>
          <a:prstGeom prst="rect">
            <a:avLst/>
          </a:prstGeom>
        </p:spPr>
      </p:pic>
    </p:spTree>
    <p:extLst>
      <p:ext uri="{BB962C8B-B14F-4D97-AF65-F5344CB8AC3E}">
        <p14:creationId xmlns:p14="http://schemas.microsoft.com/office/powerpoint/2010/main" val="2160551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aph of a function with Gateway Arch in the background&#10;&#10;Description automatically generated">
            <a:extLst>
              <a:ext uri="{FF2B5EF4-FFF2-40B4-BE49-F238E27FC236}">
                <a16:creationId xmlns:a16="http://schemas.microsoft.com/office/drawing/2014/main" id="{637D4982-411F-838A-01F8-7CA1111189B4}"/>
              </a:ext>
            </a:extLst>
          </p:cNvPr>
          <p:cNvPicPr>
            <a:picLocks noChangeAspect="1"/>
          </p:cNvPicPr>
          <p:nvPr/>
        </p:nvPicPr>
        <p:blipFill>
          <a:blip r:embed="rId2"/>
          <a:stretch>
            <a:fillRect/>
          </a:stretch>
        </p:blipFill>
        <p:spPr>
          <a:xfrm>
            <a:off x="4724400" y="327025"/>
            <a:ext cx="7255266" cy="5867400"/>
          </a:xfrm>
          <a:prstGeom prst="rect">
            <a:avLst/>
          </a:prstGeom>
        </p:spPr>
      </p:pic>
      <p:sp>
        <p:nvSpPr>
          <p:cNvPr id="19" name="Title 1">
            <a:extLst>
              <a:ext uri="{FF2B5EF4-FFF2-40B4-BE49-F238E27FC236}">
                <a16:creationId xmlns:a16="http://schemas.microsoft.com/office/drawing/2014/main" id="{0C8CD577-CF10-9105-AEB2-0926F5BB456E}"/>
              </a:ext>
            </a:extLst>
          </p:cNvPr>
          <p:cNvSpPr txBox="1">
            <a:spLocks/>
          </p:cNvSpPr>
          <p:nvPr/>
        </p:nvSpPr>
        <p:spPr>
          <a:xfrm>
            <a:off x="457200" y="327025"/>
            <a:ext cx="4267200" cy="1679575"/>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We solve the open-loop problem with the surrogate (and with the actual function g(x) to compare). For the initial surrogate, the trajectories look like this. Our goal is to find the refinement point that will best improve the accuracy of the trajectory </a:t>
            </a:r>
            <a:r>
              <a:rPr lang="en-US" sz="2000" dirty="0" err="1"/>
              <a:t>x_c</a:t>
            </a:r>
            <a:r>
              <a:rPr lang="en-US" sz="2000" dirty="0"/>
              <a:t>.</a:t>
            </a:r>
          </a:p>
        </p:txBody>
      </p:sp>
    </p:spTree>
    <p:extLst>
      <p:ext uri="{BB962C8B-B14F-4D97-AF65-F5344CB8AC3E}">
        <p14:creationId xmlns:p14="http://schemas.microsoft.com/office/powerpoint/2010/main" val="1481828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1286</Words>
  <Application>Microsoft Macintosh PowerPoint</Application>
  <PresentationFormat>Widescreen</PresentationFormat>
  <Paragraphs>62</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 Math</vt:lpstr>
      <vt:lpstr>Office Theme</vt:lpstr>
      <vt:lpstr>PowerPoint Presentation</vt:lpstr>
      <vt:lpstr>Brief background: Gaussian Process Surrogate Modeling</vt:lpstr>
      <vt:lpstr>Brief background: Sensitivity LQOCP</vt:lpstr>
      <vt:lpstr>Brief background: Sensitivity LQOCP</vt:lpstr>
      <vt:lpstr>Optimizing the Refinement Process</vt:lpstr>
      <vt:lpstr>PowerPoint Presentation</vt:lpstr>
      <vt:lpstr>Testing both strategies on the Zermelo Problem</vt:lpstr>
      <vt:lpstr>The initial GP surrogate looks like this. (One refined point). This is obviously a  very poor surrogate. Note that we have to approximate the surrogate with a high-degree polynomial to interface with Pyomo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Connor P Spears</dc:creator>
  <cp:lastModifiedBy>Connor P Spears</cp:lastModifiedBy>
  <cp:revision>67</cp:revision>
  <dcterms:created xsi:type="dcterms:W3CDTF">2024-02-26T00:20:15Z</dcterms:created>
  <dcterms:modified xsi:type="dcterms:W3CDTF">2024-02-27T04:48:10Z</dcterms:modified>
</cp:coreProperties>
</file>

<file path=docProps/thumbnail.jpeg>
</file>